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81" r:id="rId2"/>
    <p:sldId id="266" r:id="rId3"/>
    <p:sldId id="280" r:id="rId4"/>
    <p:sldId id="267" r:id="rId5"/>
    <p:sldId id="268" r:id="rId6"/>
    <p:sldId id="270" r:id="rId7"/>
    <p:sldId id="271" r:id="rId8"/>
    <p:sldId id="272" r:id="rId9"/>
    <p:sldId id="28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606B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8A1F59-0DE9-4E3B-B588-795A2D4E4C92}" type="datetimeFigureOut">
              <a:rPr lang="en-US" smtClean="0"/>
              <a:pPr/>
              <a:t>11/12/2017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0712CA-A374-4852-95FA-818D39BEF1B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50EE8DB-3149-468E-89CF-9240CF40BAF1}" type="datetime1">
              <a:rPr lang="en-US" smtClean="0"/>
              <a:pPr/>
              <a:t>11/12/2017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E2D0005A-0D7F-4CF1-BDB7-26AB72B8AE28}"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27D45E-A9C9-4D2F-9F31-AF0943D90D7B}" type="datetime1">
              <a:rPr lang="en-US" smtClean="0"/>
              <a:pPr/>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D0005A-0D7F-4CF1-BDB7-26AB72B8AE2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CFBCE6-DAF1-4D45-A593-A2EDB4F0E2BB}" type="datetime1">
              <a:rPr lang="en-US" smtClean="0"/>
              <a:pPr/>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D0005A-0D7F-4CF1-BDB7-26AB72B8AE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AEA7CF5-7960-4455-AA66-AC4D5DE77060}" type="datetime1">
              <a:rPr lang="en-US" smtClean="0"/>
              <a:pPr/>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D0005A-0D7F-4CF1-BDB7-26AB72B8AE28}"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DD131A8-1324-4671-8377-F7A1A89EDB0B}" type="datetime1">
              <a:rPr lang="en-US" smtClean="0"/>
              <a:pPr/>
              <a:t>11/12/2017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E2D0005A-0D7F-4CF1-BDB7-26AB72B8AE2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743E17C-6066-4A2A-99DE-185617102E98}" type="datetime1">
              <a:rPr lang="en-US" smtClean="0"/>
              <a:pPr/>
              <a:t>11/12/2017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D0005A-0D7F-4CF1-BDB7-26AB72B8AE28}"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E0B9B70-CDE3-470E-B6CA-D93CF6C6D9BC}" type="datetime1">
              <a:rPr lang="en-US" smtClean="0"/>
              <a:pPr/>
              <a:t>11/12/2017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D0005A-0D7F-4CF1-BDB7-26AB72B8AE28}"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00A1AFF-0638-4F3A-A311-AE48856C260F}" type="datetime1">
              <a:rPr lang="en-US" smtClean="0"/>
              <a:pPr/>
              <a:t>11/12/2017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D0005A-0D7F-4CF1-BDB7-26AB72B8AE2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6AFE45-D832-49CD-B646-BBD52778CFDC}" type="datetime1">
              <a:rPr lang="en-US" smtClean="0"/>
              <a:pPr/>
              <a:t>11/12/2017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D0005A-0D7F-4CF1-BDB7-26AB72B8AE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EB2130A-8F71-42AE-AF6C-F654BFD5E5B0}" type="datetime1">
              <a:rPr lang="en-US" smtClean="0"/>
              <a:pPr/>
              <a:t>11/12/2017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D0005A-0D7F-4CF1-BDB7-26AB72B8AE28}"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4559A78-5665-457B-AACA-51D317B72BB7}" type="datetime1">
              <a:rPr lang="en-US" smtClean="0"/>
              <a:pPr/>
              <a:t>11/12/2017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E2D0005A-0D7F-4CF1-BDB7-26AB72B8AE28}"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B6FB199-7BB1-4EDF-92F4-6C13CC043AE4}" type="datetime1">
              <a:rPr lang="en-US" smtClean="0"/>
              <a:pPr/>
              <a:t>11/12/2017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2D0005A-0D7F-4CF1-BDB7-26AB72B8AE2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382000" y="6172200"/>
            <a:ext cx="457200" cy="457200"/>
          </a:xfrm>
          <a:solidFill>
            <a:srgbClr val="FF0000"/>
          </a:solidFill>
        </p:spPr>
        <p:txBody>
          <a:bodyPr/>
          <a:lstStyle/>
          <a:p>
            <a:fld id="{E2D0005A-0D7F-4CF1-BDB7-26AB72B8AE28}" type="slidenum">
              <a:rPr lang="en-US" smtClean="0">
                <a:solidFill>
                  <a:schemeClr val="tx1"/>
                </a:solidFill>
                <a:latin typeface="Calibri" pitchFamily="34" charset="0"/>
              </a:rPr>
              <a:pPr/>
              <a:t>1</a:t>
            </a:fld>
            <a:endParaRPr lang="en-US">
              <a:solidFill>
                <a:schemeClr val="tx1"/>
              </a:solidFill>
              <a:latin typeface="Calibri" pitchFamily="34" charset="0"/>
            </a:endParaRPr>
          </a:p>
        </p:txBody>
      </p:sp>
      <p:sp>
        <p:nvSpPr>
          <p:cNvPr id="26630" name="Rectangle 6"/>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latin typeface="Calibri" pitchFamily="34" charset="0"/>
            </a:endParaRPr>
          </a:p>
        </p:txBody>
      </p:sp>
      <p:sp>
        <p:nvSpPr>
          <p:cNvPr id="26632" name="Rectangle 8"/>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latin typeface="Calibri" pitchFamily="34" charset="0"/>
            </a:endParaRPr>
          </a:p>
        </p:txBody>
      </p:sp>
      <p:sp>
        <p:nvSpPr>
          <p:cNvPr id="26634" name="Rectangle 10"/>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latin typeface="Calibri" pitchFamily="34" charset="0"/>
            </a:endParaRPr>
          </a:p>
        </p:txBody>
      </p:sp>
      <p:sp>
        <p:nvSpPr>
          <p:cNvPr id="26635" name="Rectangle 11"/>
          <p:cNvSpPr>
            <a:spLocks noChangeArrowheads="1"/>
          </p:cNvSpPr>
          <p:nvPr/>
        </p:nvSpPr>
        <p:spPr bwMode="auto">
          <a:xfrm>
            <a:off x="0" y="834509"/>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cs typeface="Arial" pitchFamily="34" charset="0"/>
            </a:endParaRPr>
          </a:p>
        </p:txBody>
      </p:sp>
      <p:sp>
        <p:nvSpPr>
          <p:cNvPr id="26637" name="Rectangle 13"/>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latin typeface="Calibri" pitchFamily="34" charset="0"/>
            </a:endParaRPr>
          </a:p>
        </p:txBody>
      </p:sp>
      <p:sp>
        <p:nvSpPr>
          <p:cNvPr id="14" name="Rectangle 13"/>
          <p:cNvSpPr/>
          <p:nvPr/>
        </p:nvSpPr>
        <p:spPr>
          <a:xfrm>
            <a:off x="228600" y="0"/>
            <a:ext cx="89154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Lecture 4                                                                          Dr</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a:t>
            </a:r>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K. </a:t>
            </a:r>
            <a:r>
              <a:rPr lang="en-US" sz="2400" b="1" i="1" u="sng" dirty="0" err="1"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endParaRPr>
          </a:p>
        </p:txBody>
      </p:sp>
      <p:sp>
        <p:nvSpPr>
          <p:cNvPr id="9" name="Rectangle 8"/>
          <p:cNvSpPr/>
          <p:nvPr/>
        </p:nvSpPr>
        <p:spPr>
          <a:xfrm>
            <a:off x="304800" y="457200"/>
            <a:ext cx="6553200" cy="769441"/>
          </a:xfrm>
          <a:prstGeom prst="rect">
            <a:avLst/>
          </a:prstGeom>
        </p:spPr>
        <p:txBody>
          <a:bodyPr wrap="square">
            <a:spAutoFit/>
          </a:bodyPr>
          <a:lstStyle/>
          <a:p>
            <a:r>
              <a:rPr lang="en-US" sz="2200" b="1" dirty="0" smtClean="0">
                <a:solidFill>
                  <a:srgbClr val="C00000"/>
                </a:solidFill>
                <a:latin typeface="Calibri" pitchFamily="34" charset="0"/>
              </a:rPr>
              <a:t>EXPENDABLE-MOLD CASTING PROCESSES</a:t>
            </a:r>
          </a:p>
          <a:p>
            <a:r>
              <a:rPr lang="en-US" sz="2200" b="1" dirty="0" smtClean="0">
                <a:solidFill>
                  <a:srgbClr val="C00000"/>
                </a:solidFill>
                <a:latin typeface="Calibri" pitchFamily="34" charset="0"/>
              </a:rPr>
              <a:t>SAND CASTING</a:t>
            </a:r>
            <a:endParaRPr lang="en-US" sz="2200" b="1" dirty="0">
              <a:solidFill>
                <a:srgbClr val="C00000"/>
              </a:solidFill>
              <a:latin typeface="Calibri" pitchFamily="34" charset="0"/>
            </a:endParaRPr>
          </a:p>
        </p:txBody>
      </p:sp>
      <p:sp>
        <p:nvSpPr>
          <p:cNvPr id="10" name="Rectangle 9"/>
          <p:cNvSpPr/>
          <p:nvPr/>
        </p:nvSpPr>
        <p:spPr>
          <a:xfrm>
            <a:off x="228600" y="1066800"/>
            <a:ext cx="8763000" cy="2862322"/>
          </a:xfrm>
          <a:prstGeom prst="rect">
            <a:avLst/>
          </a:prstGeom>
        </p:spPr>
        <p:txBody>
          <a:bodyPr wrap="square">
            <a:spAutoFit/>
          </a:bodyPr>
          <a:lstStyle/>
          <a:p>
            <a:pPr algn="just"/>
            <a:r>
              <a:rPr lang="en-US" i="1" dirty="0" smtClean="0">
                <a:solidFill>
                  <a:srgbClr val="0606BA"/>
                </a:solidFill>
                <a:latin typeface="Calibri" pitchFamily="34" charset="0"/>
              </a:rPr>
              <a:t>is a method involving pouring a molten metal into a sand mold. Allowing The metal to solidify, and then breaking up the mold to remove the casting.</a:t>
            </a:r>
            <a:r>
              <a:rPr lang="en-US" dirty="0" smtClean="0">
                <a:solidFill>
                  <a:srgbClr val="0606BA"/>
                </a:solidFill>
                <a:latin typeface="Calibri" pitchFamily="34" charset="0"/>
              </a:rPr>
              <a:t> </a:t>
            </a:r>
          </a:p>
          <a:p>
            <a:pPr algn="just"/>
            <a:r>
              <a:rPr lang="en-US" dirty="0" smtClean="0">
                <a:latin typeface="Calibri" pitchFamily="34" charset="0"/>
              </a:rPr>
              <a:t>The casting must then be cleaned and inspected, and heat treatment is sometimes required to improve metallurgical properties.</a:t>
            </a:r>
          </a:p>
          <a:p>
            <a:pPr algn="just"/>
            <a:r>
              <a:rPr lang="en-US" dirty="0" smtClean="0">
                <a:latin typeface="Calibri" pitchFamily="34" charset="0"/>
              </a:rPr>
              <a:t>The cavity in the sand mold is formed by packing sand around a pattern and then removing the pattern by separating the mold into two halves. The mold also contains the </a:t>
            </a:r>
            <a:r>
              <a:rPr lang="en-US" b="1" i="1" dirty="0" smtClean="0">
                <a:latin typeface="Calibri" pitchFamily="34" charset="0"/>
              </a:rPr>
              <a:t>gating and riser system</a:t>
            </a:r>
            <a:r>
              <a:rPr lang="en-US" dirty="0" smtClean="0">
                <a:latin typeface="Calibri" pitchFamily="34" charset="0"/>
              </a:rPr>
              <a:t>.</a:t>
            </a:r>
          </a:p>
          <a:p>
            <a:pPr algn="just"/>
            <a:r>
              <a:rPr lang="en-US" dirty="0" smtClean="0">
                <a:latin typeface="Calibri" pitchFamily="34" charset="0"/>
              </a:rPr>
              <a:t>In addition, if the casting is to have internal surfaces (e.g., hollow parts or parts with holes), a </a:t>
            </a:r>
            <a:r>
              <a:rPr lang="en-US" b="1" i="1" dirty="0" smtClean="0">
                <a:latin typeface="Calibri" pitchFamily="34" charset="0"/>
              </a:rPr>
              <a:t>core</a:t>
            </a:r>
            <a:r>
              <a:rPr lang="en-US" dirty="0" smtClean="0">
                <a:latin typeface="Calibri" pitchFamily="34" charset="0"/>
              </a:rPr>
              <a:t> must be included in the mold. Since the mold is sacrificed to remove the casting, a new sand mold must be made for each part that is produced. </a:t>
            </a:r>
            <a:endParaRPr lang="en-US" i="1" dirty="0" smtClean="0">
              <a:solidFill>
                <a:srgbClr val="0070C0"/>
              </a:solidFill>
              <a:latin typeface="Calibri" pitchFamily="34" charset="0"/>
            </a:endParaRPr>
          </a:p>
        </p:txBody>
      </p:sp>
      <p:pic>
        <p:nvPicPr>
          <p:cNvPr id="18" name="Picture 2"/>
          <p:cNvPicPr>
            <a:picLocks noChangeAspect="1" noChangeArrowheads="1"/>
          </p:cNvPicPr>
          <p:nvPr/>
        </p:nvPicPr>
        <p:blipFill>
          <a:blip r:embed="rId2" cstate="print"/>
          <a:srcRect/>
          <a:stretch>
            <a:fillRect/>
          </a:stretch>
        </p:blipFill>
        <p:spPr bwMode="auto">
          <a:xfrm>
            <a:off x="304800" y="3810000"/>
            <a:ext cx="8305800" cy="2205417"/>
          </a:xfrm>
          <a:prstGeom prst="rect">
            <a:avLst/>
          </a:prstGeom>
          <a:noFill/>
          <a:ln w="9525">
            <a:noFill/>
            <a:miter lim="800000"/>
            <a:headEnd/>
            <a:tailEnd/>
          </a:ln>
        </p:spPr>
      </p:pic>
      <p:sp>
        <p:nvSpPr>
          <p:cNvPr id="19" name="Rectangle 18"/>
          <p:cNvSpPr/>
          <p:nvPr/>
        </p:nvSpPr>
        <p:spPr>
          <a:xfrm>
            <a:off x="304800" y="6019800"/>
            <a:ext cx="8305800" cy="584775"/>
          </a:xfrm>
          <a:prstGeom prst="rect">
            <a:avLst/>
          </a:prstGeom>
        </p:spPr>
        <p:txBody>
          <a:bodyPr wrap="square">
            <a:spAutoFit/>
          </a:bodyPr>
          <a:lstStyle/>
          <a:p>
            <a:r>
              <a:rPr lang="en-US" sz="1600" b="1" dirty="0" smtClean="0"/>
              <a:t>FIGURE 1</a:t>
            </a:r>
            <a:r>
              <a:rPr lang="en-US" sz="1600" dirty="0" smtClean="0"/>
              <a:t> </a:t>
            </a:r>
            <a:r>
              <a:rPr lang="en-US" sz="1600" dirty="0" smtClean="0">
                <a:latin typeface="Calibri" pitchFamily="34" charset="0"/>
              </a:rPr>
              <a:t>Steps in the production sequence in sand casting. The steps include not only the casting operation but also pattern making and mold making.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8382000" y="6248400"/>
            <a:ext cx="457200" cy="457200"/>
          </a:xfrm>
          <a:solidFill>
            <a:srgbClr val="FF0000"/>
          </a:solidFill>
        </p:spPr>
        <p:txBody>
          <a:bodyPr/>
          <a:lstStyle/>
          <a:p>
            <a:fld id="{E2D0005A-0D7F-4CF1-BDB7-26AB72B8AE28}" type="slidenum">
              <a:rPr lang="en-US" smtClean="0">
                <a:solidFill>
                  <a:schemeClr val="tx1"/>
                </a:solidFill>
                <a:latin typeface="Calibri" pitchFamily="34" charset="0"/>
              </a:rPr>
              <a:pPr/>
              <a:t>2</a:t>
            </a:fld>
            <a:endParaRPr lang="en-US" dirty="0">
              <a:solidFill>
                <a:schemeClr val="tx1"/>
              </a:solidFill>
              <a:latin typeface="Calibri" pitchFamily="34" charset="0"/>
            </a:endParaRPr>
          </a:p>
        </p:txBody>
      </p:sp>
      <p:sp>
        <p:nvSpPr>
          <p:cNvPr id="8" name="Rectangle 7"/>
          <p:cNvSpPr/>
          <p:nvPr/>
        </p:nvSpPr>
        <p:spPr>
          <a:xfrm>
            <a:off x="228600" y="0"/>
            <a:ext cx="89154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Lecture 4                                                                           Dr</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a:t>
            </a:r>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K. </a:t>
            </a:r>
            <a:r>
              <a:rPr lang="en-US" sz="2400" b="1" i="1" u="sng" dirty="0" err="1"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endParaRPr>
          </a:p>
        </p:txBody>
      </p:sp>
      <p:sp>
        <p:nvSpPr>
          <p:cNvPr id="4" name="Rectangle 3"/>
          <p:cNvSpPr/>
          <p:nvPr/>
        </p:nvSpPr>
        <p:spPr>
          <a:xfrm>
            <a:off x="304800" y="533400"/>
            <a:ext cx="8610600" cy="1477328"/>
          </a:xfrm>
          <a:prstGeom prst="rect">
            <a:avLst/>
          </a:prstGeom>
        </p:spPr>
        <p:txBody>
          <a:bodyPr wrap="square">
            <a:spAutoFit/>
          </a:bodyPr>
          <a:lstStyle/>
          <a:p>
            <a:pPr algn="just"/>
            <a:r>
              <a:rPr lang="en-US" dirty="0" smtClean="0">
                <a:latin typeface="Calibri" pitchFamily="34" charset="0"/>
              </a:rPr>
              <a:t>Figure 2 shows the cross-sectional view of a typical sand-casting mold, indicating some of the terminology. The mold consists of two halves: cope and drag. The cope is the upper half of the mold, and the drag is the bottom half. These two mold parts are contained in a box, called a </a:t>
            </a:r>
            <a:r>
              <a:rPr lang="en-US" b="1" i="1" dirty="0" smtClean="0">
                <a:latin typeface="Calibri" pitchFamily="34" charset="0"/>
              </a:rPr>
              <a:t>flask</a:t>
            </a:r>
            <a:r>
              <a:rPr lang="en-US" dirty="0" smtClean="0">
                <a:latin typeface="Calibri" pitchFamily="34" charset="0"/>
              </a:rPr>
              <a:t>, </a:t>
            </a:r>
            <a:r>
              <a:rPr lang="en-US" i="1" dirty="0" smtClean="0">
                <a:solidFill>
                  <a:srgbClr val="0606BA"/>
                </a:solidFill>
                <a:latin typeface="Calibri" pitchFamily="34" charset="0"/>
              </a:rPr>
              <a:t>which is a box divided into two halves, one for the cope and the other for the drag. </a:t>
            </a:r>
          </a:p>
        </p:txBody>
      </p:sp>
      <p:pic>
        <p:nvPicPr>
          <p:cNvPr id="5" name="Picture 2"/>
          <p:cNvPicPr>
            <a:picLocks noChangeAspect="1" noChangeArrowheads="1"/>
          </p:cNvPicPr>
          <p:nvPr/>
        </p:nvPicPr>
        <p:blipFill>
          <a:blip r:embed="rId2" cstate="print"/>
          <a:srcRect l="37161" r="5032" b="13693"/>
          <a:stretch>
            <a:fillRect/>
          </a:stretch>
        </p:blipFill>
        <p:spPr bwMode="auto">
          <a:xfrm>
            <a:off x="4191000" y="1752600"/>
            <a:ext cx="4648200" cy="3048000"/>
          </a:xfrm>
          <a:prstGeom prst="rect">
            <a:avLst/>
          </a:prstGeom>
          <a:noFill/>
          <a:ln w="9525">
            <a:noFill/>
            <a:miter lim="800000"/>
            <a:headEnd/>
            <a:tailEnd/>
          </a:ln>
        </p:spPr>
      </p:pic>
      <p:sp>
        <p:nvSpPr>
          <p:cNvPr id="6" name="Rectangle 5"/>
          <p:cNvSpPr/>
          <p:nvPr/>
        </p:nvSpPr>
        <p:spPr>
          <a:xfrm>
            <a:off x="4572000" y="4876800"/>
            <a:ext cx="4343400" cy="830997"/>
          </a:xfrm>
          <a:prstGeom prst="rect">
            <a:avLst/>
          </a:prstGeom>
        </p:spPr>
        <p:txBody>
          <a:bodyPr wrap="square">
            <a:spAutoFit/>
          </a:bodyPr>
          <a:lstStyle/>
          <a:p>
            <a:pPr algn="just"/>
            <a:r>
              <a:rPr lang="en-US" sz="1600" b="1" dirty="0" smtClean="0">
                <a:latin typeface="Calibri" pitchFamily="34" charset="0"/>
              </a:rPr>
              <a:t>FIGURE 2 </a:t>
            </a:r>
            <a:r>
              <a:rPr lang="en-US" sz="1600" dirty="0" smtClean="0">
                <a:latin typeface="Calibri" pitchFamily="34" charset="0"/>
              </a:rPr>
              <a:t>closed mold, in which the mold geometry is more complex and requires a gating system (passageway) leading into the cavity.</a:t>
            </a:r>
            <a:endParaRPr lang="en-US" sz="1600" dirty="0">
              <a:latin typeface="Calibri" pitchFamily="34" charset="0"/>
            </a:endParaRPr>
          </a:p>
        </p:txBody>
      </p:sp>
      <p:sp>
        <p:nvSpPr>
          <p:cNvPr id="7" name="Rectangle 6"/>
          <p:cNvSpPr/>
          <p:nvPr/>
        </p:nvSpPr>
        <p:spPr>
          <a:xfrm>
            <a:off x="304800" y="1981200"/>
            <a:ext cx="3886200" cy="4247317"/>
          </a:xfrm>
          <a:prstGeom prst="rect">
            <a:avLst/>
          </a:prstGeom>
        </p:spPr>
        <p:txBody>
          <a:bodyPr wrap="square">
            <a:spAutoFit/>
          </a:bodyPr>
          <a:lstStyle/>
          <a:p>
            <a:pPr algn="just"/>
            <a:r>
              <a:rPr lang="en-US" dirty="0" smtClean="0">
                <a:latin typeface="Calibri" pitchFamily="34" charset="0"/>
              </a:rPr>
              <a:t>The two halves of the mold separate </a:t>
            </a:r>
          </a:p>
          <a:p>
            <a:pPr algn="just"/>
            <a:r>
              <a:rPr lang="en-US" dirty="0" smtClean="0">
                <a:latin typeface="Calibri" pitchFamily="34" charset="0"/>
              </a:rPr>
              <a:t>at </a:t>
            </a:r>
            <a:r>
              <a:rPr lang="en-US" b="1" i="1" dirty="0" smtClean="0">
                <a:latin typeface="Calibri" pitchFamily="34" charset="0"/>
              </a:rPr>
              <a:t>the parting line</a:t>
            </a:r>
            <a:r>
              <a:rPr lang="en-US" dirty="0" smtClean="0">
                <a:latin typeface="Calibri" pitchFamily="34" charset="0"/>
              </a:rPr>
              <a:t>.</a:t>
            </a:r>
          </a:p>
          <a:p>
            <a:pPr algn="just"/>
            <a:r>
              <a:rPr lang="en-US" b="1" i="1" dirty="0" smtClean="0">
                <a:latin typeface="Calibri" pitchFamily="34" charset="0"/>
              </a:rPr>
              <a:t>The gating system </a:t>
            </a:r>
            <a:r>
              <a:rPr lang="en-US" dirty="0" smtClean="0">
                <a:latin typeface="Calibri" pitchFamily="34" charset="0"/>
              </a:rPr>
              <a:t>in a casting mold </a:t>
            </a:r>
            <a:r>
              <a:rPr lang="en-US" i="1" dirty="0" smtClean="0">
                <a:solidFill>
                  <a:srgbClr val="0606BA"/>
                </a:solidFill>
                <a:latin typeface="Calibri" pitchFamily="34" charset="0"/>
              </a:rPr>
              <a:t>is the channel, or network of channels, by which molten metal flows into the cavity from outside the mold. </a:t>
            </a:r>
            <a:r>
              <a:rPr lang="en-US" dirty="0" smtClean="0">
                <a:latin typeface="Calibri" pitchFamily="34" charset="0"/>
              </a:rPr>
              <a:t>As shown in the figure, </a:t>
            </a:r>
            <a:r>
              <a:rPr lang="en-US" dirty="0" smtClean="0">
                <a:solidFill>
                  <a:srgbClr val="FF0000"/>
                </a:solidFill>
                <a:latin typeface="Calibri" pitchFamily="34" charset="0"/>
              </a:rPr>
              <a:t>the gating system typically consists of the following :</a:t>
            </a:r>
          </a:p>
          <a:p>
            <a:pPr marL="342900" indent="-342900" algn="just">
              <a:buFont typeface="+mj-lt"/>
              <a:buAutoNum type="arabicPeriod"/>
            </a:pPr>
            <a:r>
              <a:rPr lang="en-US" b="1" i="1" dirty="0" smtClean="0">
                <a:latin typeface="Calibri" pitchFamily="34" charset="0"/>
              </a:rPr>
              <a:t>Pouring cup </a:t>
            </a:r>
            <a:r>
              <a:rPr lang="en-US" i="1" dirty="0" smtClean="0">
                <a:solidFill>
                  <a:srgbClr val="0606BA"/>
                </a:solidFill>
                <a:latin typeface="Calibri" pitchFamily="34" charset="0"/>
              </a:rPr>
              <a:t>is often used to minimize splash and turbulence as the metal flows into the </a:t>
            </a:r>
            <a:r>
              <a:rPr lang="en-US" i="1" dirty="0" err="1" smtClean="0">
                <a:solidFill>
                  <a:srgbClr val="0606BA"/>
                </a:solidFill>
                <a:latin typeface="Calibri" pitchFamily="34" charset="0"/>
              </a:rPr>
              <a:t>downsprue</a:t>
            </a:r>
            <a:r>
              <a:rPr lang="en-US" dirty="0" smtClean="0"/>
              <a:t>.</a:t>
            </a:r>
          </a:p>
          <a:p>
            <a:pPr marL="342900" indent="-342900" algn="just">
              <a:buFont typeface="+mj-lt"/>
              <a:buAutoNum type="arabicPeriod"/>
            </a:pPr>
            <a:r>
              <a:rPr lang="en-US" b="1" i="1" dirty="0" err="1" smtClean="0">
                <a:latin typeface="Calibri" pitchFamily="34" charset="0"/>
              </a:rPr>
              <a:t>downsprue</a:t>
            </a:r>
            <a:r>
              <a:rPr lang="en-US" dirty="0" smtClean="0">
                <a:latin typeface="Calibri" pitchFamily="34" charset="0"/>
              </a:rPr>
              <a:t> or </a:t>
            </a:r>
            <a:r>
              <a:rPr lang="en-US" b="1" i="1" dirty="0" err="1" smtClean="0">
                <a:latin typeface="Calibri" pitchFamily="34" charset="0"/>
              </a:rPr>
              <a:t>sprue</a:t>
            </a:r>
            <a:r>
              <a:rPr lang="en-US" dirty="0" smtClean="0">
                <a:latin typeface="Calibri" pitchFamily="34" charset="0"/>
              </a:rPr>
              <a:t> </a:t>
            </a:r>
            <a:r>
              <a:rPr lang="en-US" i="1" dirty="0" smtClean="0">
                <a:solidFill>
                  <a:srgbClr val="0606BA"/>
                </a:solidFill>
                <a:latin typeface="Calibri" pitchFamily="34" charset="0"/>
              </a:rPr>
              <a:t>through which the metal enters a runner.</a:t>
            </a:r>
          </a:p>
          <a:p>
            <a:pPr marL="342900" indent="-342900" algn="just">
              <a:buFont typeface="+mj-lt"/>
              <a:buAutoNum type="arabicPeriod"/>
            </a:pPr>
            <a:r>
              <a:rPr lang="en-US" b="1" i="1" dirty="0" smtClean="0">
                <a:latin typeface="Calibri" pitchFamily="34" charset="0"/>
              </a:rPr>
              <a:t>runner</a:t>
            </a:r>
            <a:r>
              <a:rPr lang="en-US" i="1" dirty="0" smtClean="0">
                <a:solidFill>
                  <a:srgbClr val="0070C0"/>
                </a:solidFill>
                <a:latin typeface="Calibri" pitchFamily="34" charset="0"/>
              </a:rPr>
              <a:t> </a:t>
            </a:r>
            <a:r>
              <a:rPr lang="en-US" i="1" dirty="0" smtClean="0">
                <a:solidFill>
                  <a:srgbClr val="0606BA"/>
                </a:solidFill>
                <a:latin typeface="Calibri" pitchFamily="34" charset="0"/>
              </a:rPr>
              <a:t>is a channel that leads into the main cavity.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8458200" y="6172200"/>
            <a:ext cx="457200" cy="457200"/>
          </a:xfrm>
          <a:solidFill>
            <a:srgbClr val="FF0000"/>
          </a:solidFill>
        </p:spPr>
        <p:txBody>
          <a:bodyPr/>
          <a:lstStyle/>
          <a:p>
            <a:fld id="{E2D0005A-0D7F-4CF1-BDB7-26AB72B8AE28}" type="slidenum">
              <a:rPr lang="en-US" smtClean="0">
                <a:solidFill>
                  <a:schemeClr val="tx1"/>
                </a:solidFill>
              </a:rPr>
              <a:pPr/>
              <a:t>3</a:t>
            </a:fld>
            <a:endParaRPr lang="en-US" dirty="0">
              <a:solidFill>
                <a:schemeClr val="tx1"/>
              </a:solidFill>
            </a:endParaRPr>
          </a:p>
        </p:txBody>
      </p:sp>
      <p:sp>
        <p:nvSpPr>
          <p:cNvPr id="8" name="Rectangle 7"/>
          <p:cNvSpPr/>
          <p:nvPr/>
        </p:nvSpPr>
        <p:spPr>
          <a:xfrm>
            <a:off x="228600" y="0"/>
            <a:ext cx="86868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Lecture 4                                                                        Dr</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K. </a:t>
            </a:r>
            <a:r>
              <a:rPr lang="en-US" sz="2400" b="1" i="1" u="sng" dirty="0" err="1"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5" name="Rectangle 1"/>
          <p:cNvSpPr>
            <a:spLocks noChangeArrowheads="1"/>
          </p:cNvSpPr>
          <p:nvPr/>
        </p:nvSpPr>
        <p:spPr bwMode="auto">
          <a:xfrm>
            <a:off x="228600" y="276999"/>
            <a:ext cx="8915400" cy="62786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strike="noStrike" cap="none" normalizeH="0" baseline="0" dirty="0" smtClean="0">
                <a:ln>
                  <a:noFill/>
                </a:ln>
                <a:solidFill>
                  <a:srgbClr val="C00000"/>
                </a:solidFill>
                <a:effectLst/>
                <a:latin typeface="Calibri" pitchFamily="34" charset="0"/>
                <a:ea typeface="Calibri" pitchFamily="34" charset="0"/>
                <a:cs typeface="Times New Roman" pitchFamily="18" charset="0"/>
              </a:rPr>
              <a:t>RISER DESIGN</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400" b="0" strike="noStrike" cap="none" normalizeH="0" baseline="0" dirty="0" smtClean="0">
              <a:ln>
                <a:noFill/>
              </a:ln>
              <a:solidFill>
                <a:srgbClr val="C00000"/>
              </a:solidFill>
              <a:effectLst/>
              <a:latin typeface="Calibri" pitchFamily="34" charset="0"/>
              <a:cs typeface="Arial" pitchFamily="34" charset="0"/>
            </a:endParaRPr>
          </a:p>
          <a:p>
            <a:pPr algn="just"/>
            <a:r>
              <a:rPr lang="en-US" dirty="0" smtClean="0">
                <a:latin typeface="Calibri" pitchFamily="34" charset="0"/>
              </a:rPr>
              <a:t>In addition to the gating system, any casting in which shrinkage is significant requires a riser connected to the main cavity. </a:t>
            </a:r>
          </a:p>
          <a:p>
            <a:pPr algn="just"/>
            <a:r>
              <a:rPr kumimoji="0" lang="en-US" b="1" i="1"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Riser </a:t>
            </a:r>
            <a:r>
              <a:rPr lang="en-US" i="1" dirty="0" smtClean="0">
                <a:solidFill>
                  <a:srgbClr val="0606BA"/>
                </a:solidFill>
                <a:latin typeface="Calibri" pitchFamily="34" charset="0"/>
              </a:rPr>
              <a:t>is a reservoir in the mold that serves as a source of liquid metal for the casting to compensate for shrinkage during solidification and it is used specially in a</a:t>
            </a:r>
            <a:r>
              <a:rPr kumimoji="0" lang="en-US" i="1" u="none" strike="noStrike" cap="none" normalizeH="0" baseline="0" dirty="0" smtClean="0">
                <a:ln>
                  <a:noFill/>
                </a:ln>
                <a:solidFill>
                  <a:srgbClr val="0606BA"/>
                </a:solidFill>
                <a:effectLst/>
                <a:latin typeface="Calibri" pitchFamily="34" charset="0"/>
                <a:ea typeface="Calibri" pitchFamily="34" charset="0"/>
                <a:cs typeface="Times New Roman" pitchFamily="18" charset="0"/>
              </a:rPr>
              <a:t> sand-casting mold. </a:t>
            </a:r>
            <a:endParaRPr kumimoji="0" lang="en-US" i="1" u="none" strike="noStrike" cap="none" normalizeH="0" baseline="0" dirty="0" smtClean="0">
              <a:ln>
                <a:noFill/>
              </a:ln>
              <a:solidFill>
                <a:srgbClr val="0606BA"/>
              </a:solidFill>
              <a:effectLst/>
              <a:latin typeface="Calibri" pitchFamily="34" charset="0"/>
              <a:cs typeface="Arial" pitchFamily="34" charset="0"/>
            </a:endParaRPr>
          </a:p>
          <a:p>
            <a:pPr lvl="0" algn="just" eaLnBrk="0" fontAlgn="base" hangingPunct="0">
              <a:spcBef>
                <a:spcPct val="0"/>
              </a:spcBef>
              <a:spcAft>
                <a:spcPct val="0"/>
              </a:spcAft>
              <a:buFontTx/>
              <a:buChar char="•"/>
            </a:pPr>
            <a:r>
              <a:rPr kumimoji="0" lang="en-US" b="1" i="1"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Riser</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must </a:t>
            </a:r>
            <a:r>
              <a:rPr lang="en-US" dirty="0" smtClean="0">
                <a:latin typeface="Calibri" pitchFamily="34" charset="0"/>
                <a:ea typeface="Calibri" pitchFamily="34" charset="0"/>
                <a:cs typeface="Times New Roman" pitchFamily="18" charset="0"/>
              </a:rPr>
              <a:t>be designed to freeze after the main casting in order to satisfy its function i.e. to function, the riser must remain molten until after the casting solidifies.</a:t>
            </a:r>
          </a:p>
          <a:p>
            <a:pPr algn="just"/>
            <a:endParaRPr kumimoji="0" lang="en-US" b="1" i="1" u="none" strike="noStrike" cap="none" normalizeH="0" baseline="0" dirty="0" smtClean="0">
              <a:ln>
                <a:noFill/>
              </a:ln>
              <a:solidFill>
                <a:srgbClr val="FF0000"/>
              </a:solidFill>
              <a:effectLst/>
              <a:latin typeface="Calibri" pitchFamily="34" charset="0"/>
              <a:ea typeface="Calibri" pitchFamily="34" charset="0"/>
              <a:cs typeface="Times New Roman" pitchFamily="18" charset="0"/>
            </a:endParaRPr>
          </a:p>
          <a:p>
            <a:pPr algn="just"/>
            <a:r>
              <a:rPr kumimoji="0" lang="en-US" b="1" i="1" u="none" strike="noStrike" cap="none" normalizeH="0" baseline="0" dirty="0" err="1" smtClean="0">
                <a:ln>
                  <a:noFill/>
                </a:ln>
                <a:solidFill>
                  <a:srgbClr val="FF0000"/>
                </a:solidFill>
                <a:effectLst/>
                <a:latin typeface="Calibri" pitchFamily="34" charset="0"/>
                <a:ea typeface="Calibri" pitchFamily="34" charset="0"/>
                <a:cs typeface="Times New Roman" pitchFamily="18" charset="0"/>
              </a:rPr>
              <a:t>Chvorinov’s</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b="1" i="1"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rule</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can be used to compute </a:t>
            </a:r>
            <a:r>
              <a:rPr lang="en-US" b="1" i="1" dirty="0" smtClean="0">
                <a:latin typeface="Calibri" pitchFamily="34" charset="0"/>
                <a:ea typeface="Calibri" pitchFamily="34" charset="0"/>
                <a:cs typeface="Times New Roman" pitchFamily="18" charset="0"/>
              </a:rPr>
              <a:t>the size of a </a:t>
            </a:r>
            <a:r>
              <a:rPr kumimoji="0" lang="en-US" b="1" i="1" u="none" strike="noStrike" cap="none" normalizeH="0" baseline="0" dirty="0" smtClean="0">
                <a:ln>
                  <a:noFill/>
                </a:ln>
                <a:effectLst/>
                <a:latin typeface="Calibri" pitchFamily="34" charset="0"/>
                <a:ea typeface="Calibri" pitchFamily="34" charset="0"/>
                <a:cs typeface="Times New Roman" pitchFamily="18" charset="0"/>
              </a:rPr>
              <a:t>riser</a:t>
            </a:r>
            <a:r>
              <a:rPr kumimoji="0" lang="en-US" b="0" i="0" u="none" strike="noStrike" cap="none" normalizeH="0" baseline="0" dirty="0" smtClean="0">
                <a:ln>
                  <a:noFill/>
                </a:ln>
                <a:effectLst/>
                <a:latin typeface="Calibri" pitchFamily="34" charset="0"/>
                <a:ea typeface="Calibri" pitchFamily="34" charset="0"/>
                <a:cs typeface="Times New Roman" pitchFamily="18" charset="0"/>
              </a:rPr>
              <a:t> </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that will satisfy this requirement.</a:t>
            </a:r>
            <a:r>
              <a:rPr lang="en-US" dirty="0" smtClean="0">
                <a:latin typeface="Calibri" pitchFamily="34" charset="0"/>
              </a:rPr>
              <a:t> In other words, </a:t>
            </a:r>
            <a:r>
              <a:rPr lang="en-US" b="1" i="1" dirty="0" smtClean="0">
                <a:latin typeface="Calibri" pitchFamily="34" charset="0"/>
              </a:rPr>
              <a:t>the T</a:t>
            </a:r>
            <a:r>
              <a:rPr lang="en-US" b="1" i="1" baseline="-25000" dirty="0" smtClean="0">
                <a:latin typeface="Calibri" pitchFamily="34" charset="0"/>
              </a:rPr>
              <a:t>TS</a:t>
            </a:r>
            <a:r>
              <a:rPr lang="en-US" b="1" i="1" dirty="0" smtClean="0">
                <a:latin typeface="Calibri" pitchFamily="34" charset="0"/>
              </a:rPr>
              <a:t> for the riser must exceed the T</a:t>
            </a:r>
            <a:r>
              <a:rPr lang="en-US" b="1" i="1" baseline="-25000" dirty="0" smtClean="0">
                <a:latin typeface="Calibri" pitchFamily="34" charset="0"/>
              </a:rPr>
              <a:t>TS</a:t>
            </a:r>
            <a:r>
              <a:rPr lang="en-US" b="1" i="1" dirty="0" smtClean="0">
                <a:latin typeface="Calibri" pitchFamily="34" charset="0"/>
              </a:rPr>
              <a:t> for the main casting. Since the mold</a:t>
            </a:r>
          </a:p>
          <a:p>
            <a:pPr algn="just"/>
            <a:r>
              <a:rPr lang="en-US" b="1" i="1" dirty="0" smtClean="0">
                <a:latin typeface="Calibri" pitchFamily="34" charset="0"/>
              </a:rPr>
              <a:t>conditions for both riser and casting are the same, their mold constants will be equal.</a:t>
            </a:r>
          </a:p>
          <a:p>
            <a:pPr algn="just"/>
            <a:endParaRPr lang="en-US" b="1" dirty="0" smtClean="0"/>
          </a:p>
          <a:p>
            <a:pPr algn="just"/>
            <a:r>
              <a:rPr lang="en-US" b="1" dirty="0" smtClean="0"/>
              <a:t>Example 1:</a:t>
            </a:r>
            <a:endParaRPr lang="en-US" dirty="0" smtClean="0"/>
          </a:p>
          <a:p>
            <a:pPr algn="just"/>
            <a:r>
              <a:rPr lang="en-US" dirty="0" smtClean="0">
                <a:latin typeface="Calibri" pitchFamily="34" charset="0"/>
              </a:rPr>
              <a:t>In the casting of steel under certain mold conditions, the mold constant in </a:t>
            </a:r>
            <a:r>
              <a:rPr lang="en-US" dirty="0" err="1" smtClean="0">
                <a:latin typeface="Calibri" pitchFamily="34" charset="0"/>
              </a:rPr>
              <a:t>Chvorinov's</a:t>
            </a:r>
            <a:r>
              <a:rPr lang="en-US" dirty="0" smtClean="0">
                <a:latin typeface="Calibri" pitchFamily="34" charset="0"/>
              </a:rPr>
              <a:t> Rule is known to be C</a:t>
            </a:r>
            <a:r>
              <a:rPr lang="en-US" baseline="-25000" dirty="0" smtClean="0">
                <a:latin typeface="Calibri" pitchFamily="34" charset="0"/>
              </a:rPr>
              <a:t>m</a:t>
            </a:r>
            <a:r>
              <a:rPr lang="en-US" dirty="0" smtClean="0">
                <a:latin typeface="Calibri" pitchFamily="34" charset="0"/>
              </a:rPr>
              <a:t> = 4.0 min/cm</a:t>
            </a:r>
            <a:r>
              <a:rPr lang="en-US" baseline="30000" dirty="0" smtClean="0">
                <a:latin typeface="Calibri" pitchFamily="34" charset="0"/>
              </a:rPr>
              <a:t>2</a:t>
            </a:r>
            <a:r>
              <a:rPr lang="en-US" dirty="0" smtClean="0">
                <a:latin typeface="Calibri" pitchFamily="34" charset="0"/>
              </a:rPr>
              <a:t>, based on previous experience. The casting is a flat plate whose length = 30 cm, width = 10 cm, and thickness = 20 mm. Determine how long it will take for the casting to solidify.</a:t>
            </a:r>
          </a:p>
          <a:p>
            <a:pPr algn="just"/>
            <a:r>
              <a:rPr lang="en-US" b="1" dirty="0" smtClean="0">
                <a:solidFill>
                  <a:srgbClr val="FF0000"/>
                </a:solidFill>
              </a:rPr>
              <a:t>Solution</a:t>
            </a:r>
            <a:r>
              <a:rPr lang="en-US" dirty="0" smtClean="0">
                <a:solidFill>
                  <a:srgbClr val="FF0000"/>
                </a:solidFill>
              </a:rPr>
              <a:t>: </a:t>
            </a:r>
          </a:p>
          <a:p>
            <a:pPr algn="just"/>
            <a:r>
              <a:rPr lang="en-US" dirty="0" smtClean="0"/>
              <a:t>Volume V = 30 x 10 x 2 = 600 cm</a:t>
            </a:r>
            <a:r>
              <a:rPr lang="en-US" baseline="30000" dirty="0" smtClean="0"/>
              <a:t>3</a:t>
            </a:r>
            <a:endParaRPr lang="en-US" dirty="0" smtClean="0"/>
          </a:p>
          <a:p>
            <a:pPr algn="just"/>
            <a:r>
              <a:rPr lang="en-US" dirty="0" smtClean="0"/>
              <a:t>Area  A = 2(30 x 10 + 30 x 2 + 10 </a:t>
            </a:r>
            <a:r>
              <a:rPr lang="en-US" smtClean="0"/>
              <a:t>x 2) </a:t>
            </a:r>
            <a:r>
              <a:rPr lang="en-US" dirty="0" smtClean="0"/>
              <a:t>= 760 cm</a:t>
            </a:r>
            <a:r>
              <a:rPr lang="en-US" baseline="30000" dirty="0" smtClean="0"/>
              <a:t>2</a:t>
            </a:r>
            <a:endParaRPr lang="en-US" dirty="0" smtClean="0"/>
          </a:p>
          <a:p>
            <a:pPr algn="just"/>
            <a:r>
              <a:rPr lang="en-US" dirty="0" err="1" smtClean="0"/>
              <a:t>Chvorinov’s</a:t>
            </a:r>
            <a:r>
              <a:rPr lang="en-US" dirty="0" smtClean="0"/>
              <a:t> Rule: </a:t>
            </a:r>
          </a:p>
          <a:p>
            <a:pPr algn="just"/>
            <a:r>
              <a:rPr lang="en-US" dirty="0" smtClean="0"/>
              <a:t>So, T</a:t>
            </a:r>
            <a:r>
              <a:rPr lang="en-US" baseline="-25000" dirty="0" smtClean="0"/>
              <a:t>ST</a:t>
            </a:r>
            <a:r>
              <a:rPr lang="en-US" dirty="0" smtClean="0"/>
              <a:t> = C</a:t>
            </a:r>
            <a:r>
              <a:rPr lang="en-US" baseline="-25000" dirty="0" smtClean="0"/>
              <a:t>m</a:t>
            </a:r>
            <a:r>
              <a:rPr lang="en-US" dirty="0" smtClean="0"/>
              <a:t> (V/A)</a:t>
            </a:r>
            <a:r>
              <a:rPr lang="en-US" baseline="30000" dirty="0" smtClean="0"/>
              <a:t>2</a:t>
            </a:r>
            <a:r>
              <a:rPr lang="en-US" dirty="0" smtClean="0"/>
              <a:t> = 4(600/760)</a:t>
            </a:r>
            <a:r>
              <a:rPr lang="en-US" baseline="30000" dirty="0" smtClean="0"/>
              <a:t>2</a:t>
            </a:r>
            <a:r>
              <a:rPr lang="en-US" dirty="0" smtClean="0"/>
              <a:t> = 2.49 min</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b="0" i="0" u="none" strike="noStrike" cap="none" normalizeH="0" baseline="0" dirty="0" smtClean="0">
              <a:ln>
                <a:noFill/>
              </a:ln>
              <a:solidFill>
                <a:schemeClr val="tx1"/>
              </a:solidFill>
              <a:effectLst/>
              <a:latin typeface="Calibri"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382000" y="6172200"/>
            <a:ext cx="457200" cy="457200"/>
          </a:xfrm>
          <a:solidFill>
            <a:srgbClr val="FF0000"/>
          </a:solidFill>
          <a:ln>
            <a:solidFill>
              <a:schemeClr val="accent1"/>
            </a:solidFill>
          </a:ln>
        </p:spPr>
        <p:txBody>
          <a:bodyPr/>
          <a:lstStyle/>
          <a:p>
            <a:fld id="{E2D0005A-0D7F-4CF1-BDB7-26AB72B8AE28}" type="slidenum">
              <a:rPr lang="en-US" smtClean="0">
                <a:solidFill>
                  <a:schemeClr val="tx1"/>
                </a:solidFill>
              </a:rPr>
              <a:pPr/>
              <a:t>4</a:t>
            </a:fld>
            <a:endParaRPr lang="en-US">
              <a:solidFill>
                <a:schemeClr val="tx1"/>
              </a:solidFill>
            </a:endParaRPr>
          </a:p>
        </p:txBody>
      </p:sp>
      <p:sp>
        <p:nvSpPr>
          <p:cNvPr id="5" name="Rectangle 4"/>
          <p:cNvSpPr/>
          <p:nvPr/>
        </p:nvSpPr>
        <p:spPr>
          <a:xfrm>
            <a:off x="228600" y="0"/>
            <a:ext cx="89154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Lecture 4                                                                             Dr</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K. </a:t>
            </a:r>
            <a:r>
              <a:rPr lang="en-US" sz="2400" b="1" i="1" u="sng" dirty="0" err="1"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13326" name="Rectangle 14"/>
          <p:cNvSpPr>
            <a:spLocks noChangeArrowheads="1"/>
          </p:cNvSpPr>
          <p:nvPr/>
        </p:nvSpPr>
        <p:spPr bwMode="auto">
          <a:xfrm>
            <a:off x="228600" y="394901"/>
            <a:ext cx="86868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Example 2:</a:t>
            </a:r>
            <a:endParaRPr kumimoji="0" lang="en-US"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 cylindrical </a:t>
            </a:r>
            <a:r>
              <a:rPr kumimoji="0" lang="en-US" b="1" i="1"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riser</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must be designed for a sand-casting mold. The casting itself is a steel rectangular plate with dimensions 7.5 cm x 12.5 cm x 2.0 cm. Previous observations have indicated that the total solidification time (T</a:t>
            </a:r>
            <a:r>
              <a:rPr kumimoji="0" lang="en-US" b="0"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TS</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for this casting = 1.6 min. The cylinder for the </a:t>
            </a:r>
            <a:r>
              <a:rPr kumimoji="0" lang="en-US" b="1" i="1"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riser</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will have a diameter-to-height ratio = 1.0. Determine the dimensions of the riser so that its T</a:t>
            </a:r>
            <a:r>
              <a:rPr kumimoji="0" lang="en-US" b="0"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TS</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2.0 min</a:t>
            </a:r>
            <a:endParaRPr kumimoji="0" lang="en-US"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Solution</a:t>
            </a:r>
            <a:r>
              <a:rPr kumimoji="0" lang="en-US" b="0"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 </a:t>
            </a:r>
            <a:endParaRPr kumimoji="0" lang="en-US" b="0" i="0" u="none" strike="noStrike" cap="none" normalizeH="0" baseline="0" dirty="0" smtClean="0">
              <a:ln>
                <a:noFill/>
              </a:ln>
              <a:solidFill>
                <a:srgbClr val="FF0000"/>
              </a:solidFill>
              <a:effectLst/>
              <a:latin typeface="Calibri"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First determine the V/A ratio for the plate. Its volume V = 7.5 x 12.5 x 2:0 = 187.5 cm</a:t>
            </a:r>
            <a:r>
              <a:rPr kumimoji="0" lang="en-US" b="0"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3</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and its surface area A = 2 (7.5 x 12.5 + 7.5 x 2.0 + 12.5 x 2.0) = 267.5 cm</a:t>
            </a:r>
            <a:r>
              <a:rPr kumimoji="0" lang="en-US" b="0"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2</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Given that T</a:t>
            </a:r>
            <a:r>
              <a:rPr kumimoji="0" lang="en-US" b="0"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TS</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1.6 min, we can determine the mold constant C</a:t>
            </a:r>
            <a:r>
              <a:rPr kumimoji="0" lang="en-US" b="0"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m</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from the Eq., using a value of n = 2 in the equation.</a:t>
            </a:r>
            <a:endParaRPr kumimoji="0" lang="en-US" b="0" i="0" u="none" strike="noStrike" cap="none" normalizeH="0" baseline="0" dirty="0" smtClean="0">
              <a:ln>
                <a:noFill/>
              </a:ln>
              <a:solidFill>
                <a:schemeClr val="tx1"/>
              </a:solidFill>
              <a:effectLst/>
              <a:latin typeface="Calibri" pitchFamily="34" charset="0"/>
              <a:cs typeface="Arial" pitchFamily="34" charset="0"/>
            </a:endParaRPr>
          </a:p>
        </p:txBody>
      </p:sp>
      <p:pic>
        <p:nvPicPr>
          <p:cNvPr id="13327" name="Picture 15"/>
          <p:cNvPicPr>
            <a:picLocks noChangeAspect="1" noChangeArrowheads="1"/>
          </p:cNvPicPr>
          <p:nvPr/>
        </p:nvPicPr>
        <p:blipFill>
          <a:blip r:embed="rId2" cstate="print"/>
          <a:srcRect/>
          <a:stretch>
            <a:fillRect/>
          </a:stretch>
        </p:blipFill>
        <p:spPr bwMode="auto">
          <a:xfrm>
            <a:off x="228600" y="3733800"/>
            <a:ext cx="4572000" cy="1066800"/>
          </a:xfrm>
          <a:prstGeom prst="rect">
            <a:avLst/>
          </a:prstGeom>
          <a:noFill/>
          <a:ln w="9525">
            <a:noFill/>
            <a:miter lim="800000"/>
            <a:headEnd/>
            <a:tailEnd/>
          </a:ln>
        </p:spPr>
      </p:pic>
      <p:sp>
        <p:nvSpPr>
          <p:cNvPr id="20" name="Rectangle 19"/>
          <p:cNvSpPr/>
          <p:nvPr/>
        </p:nvSpPr>
        <p:spPr>
          <a:xfrm>
            <a:off x="381000" y="4724400"/>
            <a:ext cx="8534400" cy="646331"/>
          </a:xfrm>
          <a:prstGeom prst="rect">
            <a:avLst/>
          </a:prstGeom>
        </p:spPr>
        <p:txBody>
          <a:bodyPr wrap="square">
            <a:spAutoFit/>
          </a:bodyPr>
          <a:lstStyle/>
          <a:p>
            <a:r>
              <a:rPr lang="en-US" dirty="0" smtClean="0">
                <a:latin typeface="Calibri" pitchFamily="34" charset="0"/>
              </a:rPr>
              <a:t>Next we must design the riser so that its total solidification time is 2.0 min, using the same value of mold constant. The volume of the riser is given by</a:t>
            </a:r>
            <a:endParaRPr lang="en-US" dirty="0">
              <a:latin typeface="Calibri" pitchFamily="34" charset="0"/>
            </a:endParaRPr>
          </a:p>
        </p:txBody>
      </p:sp>
      <p:pic>
        <p:nvPicPr>
          <p:cNvPr id="13328" name="Picture 16"/>
          <p:cNvPicPr>
            <a:picLocks noChangeAspect="1" noChangeArrowheads="1"/>
          </p:cNvPicPr>
          <p:nvPr/>
        </p:nvPicPr>
        <p:blipFill>
          <a:blip r:embed="rId3" cstate="print"/>
          <a:srcRect/>
          <a:stretch>
            <a:fillRect/>
          </a:stretch>
        </p:blipFill>
        <p:spPr bwMode="auto">
          <a:xfrm>
            <a:off x="381000" y="5436822"/>
            <a:ext cx="2057400" cy="76395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458200" y="6172200"/>
            <a:ext cx="457200" cy="457200"/>
          </a:xfrm>
          <a:solidFill>
            <a:srgbClr val="FF0000"/>
          </a:solidFill>
        </p:spPr>
        <p:txBody>
          <a:bodyPr/>
          <a:lstStyle/>
          <a:p>
            <a:fld id="{E2D0005A-0D7F-4CF1-BDB7-26AB72B8AE28}" type="slidenum">
              <a:rPr lang="en-US" smtClean="0">
                <a:solidFill>
                  <a:schemeClr val="tx1"/>
                </a:solidFill>
              </a:rPr>
              <a:pPr/>
              <a:t>5</a:t>
            </a:fld>
            <a:endParaRPr lang="en-US">
              <a:solidFill>
                <a:schemeClr val="tx1"/>
              </a:solidFill>
            </a:endParaRPr>
          </a:p>
        </p:txBody>
      </p:sp>
      <p:sp>
        <p:nvSpPr>
          <p:cNvPr id="5" name="Rectangle 4"/>
          <p:cNvSpPr/>
          <p:nvPr/>
        </p:nvSpPr>
        <p:spPr>
          <a:xfrm>
            <a:off x="228600" y="0"/>
            <a:ext cx="89154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Lecture 4                                                                            Dr</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K. </a:t>
            </a:r>
            <a:r>
              <a:rPr lang="en-US" sz="2400" b="1" i="1" u="sng" dirty="0" err="1"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12289" name="Rectangle 1"/>
          <p:cNvSpPr>
            <a:spLocks noChangeArrowheads="1"/>
          </p:cNvSpPr>
          <p:nvPr/>
        </p:nvSpPr>
        <p:spPr bwMode="auto">
          <a:xfrm>
            <a:off x="228600" y="457200"/>
            <a:ext cx="36576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and the surface area is given by</a:t>
            </a:r>
            <a:endParaRPr kumimoji="0" lang="en-US" b="0" i="0" u="none" strike="noStrike" cap="none" normalizeH="0" baseline="0" dirty="0" smtClean="0">
              <a:ln>
                <a:noFill/>
              </a:ln>
              <a:solidFill>
                <a:schemeClr val="tx1"/>
              </a:solidFill>
              <a:effectLst/>
              <a:latin typeface="Calibri" pitchFamily="34" charset="0"/>
              <a:cs typeface="Arial" pitchFamily="34" charset="0"/>
            </a:endParaRPr>
          </a:p>
        </p:txBody>
      </p:sp>
      <p:pic>
        <p:nvPicPr>
          <p:cNvPr id="12290" name="Picture 2"/>
          <p:cNvPicPr>
            <a:picLocks noChangeAspect="1" noChangeArrowheads="1"/>
          </p:cNvPicPr>
          <p:nvPr/>
        </p:nvPicPr>
        <p:blipFill>
          <a:blip r:embed="rId2" cstate="print"/>
          <a:srcRect/>
          <a:stretch>
            <a:fillRect/>
          </a:stretch>
        </p:blipFill>
        <p:spPr bwMode="auto">
          <a:xfrm>
            <a:off x="685800" y="990600"/>
            <a:ext cx="2362200" cy="797590"/>
          </a:xfrm>
          <a:prstGeom prst="rect">
            <a:avLst/>
          </a:prstGeom>
          <a:noFill/>
          <a:ln w="9525">
            <a:noFill/>
            <a:miter lim="800000"/>
            <a:headEnd/>
            <a:tailEnd/>
          </a:ln>
        </p:spPr>
      </p:pic>
      <p:sp>
        <p:nvSpPr>
          <p:cNvPr id="12292" name="Rectangle 4"/>
          <p:cNvSpPr>
            <a:spLocks noChangeArrowheads="1"/>
          </p:cNvSpPr>
          <p:nvPr/>
        </p:nvSpPr>
        <p:spPr bwMode="auto">
          <a:xfrm>
            <a:off x="228600" y="1600200"/>
            <a:ext cx="85344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Since we are using a D/h ratio = 1.0, then D=h. Substituting D for h in the volume and area formulas, we get</a:t>
            </a:r>
            <a:endParaRPr kumimoji="0" lang="en-US" b="0" i="0" u="none" strike="noStrike" cap="none" normalizeH="0" baseline="0" dirty="0" smtClean="0">
              <a:ln>
                <a:noFill/>
              </a:ln>
              <a:solidFill>
                <a:schemeClr val="tx1"/>
              </a:solidFill>
              <a:effectLst/>
              <a:latin typeface="Calibri" pitchFamily="34" charset="0"/>
              <a:cs typeface="Arial" pitchFamily="34" charset="0"/>
            </a:endParaRPr>
          </a:p>
        </p:txBody>
      </p:sp>
      <p:sp>
        <p:nvSpPr>
          <p:cNvPr id="12293" name="Rectangle 5"/>
          <p:cNvSpPr>
            <a:spLocks noChangeArrowheads="1"/>
          </p:cNvSpPr>
          <p:nvPr/>
        </p:nvSpPr>
        <p:spPr bwMode="auto">
          <a:xfrm>
            <a:off x="228600" y="3581400"/>
            <a:ext cx="7196907"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Thus the V/A ratio = D/6. Using this ratio in </a:t>
            </a:r>
            <a:r>
              <a:rPr kumimoji="0" lang="en-US"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Chvorinov’s</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equation, we have</a:t>
            </a:r>
            <a:endParaRPr kumimoji="0" lang="en-US" b="0" i="0" u="none" strike="noStrike" cap="none" normalizeH="0" baseline="0" dirty="0" smtClean="0">
              <a:ln>
                <a:noFill/>
              </a:ln>
              <a:solidFill>
                <a:schemeClr val="tx1"/>
              </a:solidFill>
              <a:effectLst/>
              <a:latin typeface="Calibri" pitchFamily="34" charset="0"/>
              <a:cs typeface="Arial" pitchFamily="34" charset="0"/>
            </a:endParaRPr>
          </a:p>
        </p:txBody>
      </p:sp>
      <p:pic>
        <p:nvPicPr>
          <p:cNvPr id="12294" name="Picture 6"/>
          <p:cNvPicPr>
            <a:picLocks noChangeAspect="1" noChangeArrowheads="1"/>
          </p:cNvPicPr>
          <p:nvPr/>
        </p:nvPicPr>
        <p:blipFill>
          <a:blip r:embed="rId3" cstate="print"/>
          <a:srcRect/>
          <a:stretch>
            <a:fillRect/>
          </a:stretch>
        </p:blipFill>
        <p:spPr bwMode="auto">
          <a:xfrm>
            <a:off x="304800" y="3962400"/>
            <a:ext cx="4800600" cy="1524000"/>
          </a:xfrm>
          <a:prstGeom prst="rect">
            <a:avLst/>
          </a:prstGeom>
          <a:noFill/>
          <a:ln w="9525">
            <a:noFill/>
            <a:miter lim="800000"/>
            <a:headEnd/>
            <a:tailEnd/>
          </a:ln>
        </p:spPr>
      </p:pic>
      <p:sp>
        <p:nvSpPr>
          <p:cNvPr id="12295" name="Rectangle 7"/>
          <p:cNvSpPr>
            <a:spLocks noChangeArrowheads="1"/>
          </p:cNvSpPr>
          <p:nvPr/>
        </p:nvSpPr>
        <p:spPr bwMode="auto">
          <a:xfrm>
            <a:off x="228600" y="5468035"/>
            <a:ext cx="7239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Since</a:t>
            </a:r>
            <a:r>
              <a:rPr kumimoji="0" lang="en-US" b="0" i="0" u="none" strike="noStrike" cap="none" normalizeH="0" baseline="0" dirty="0" smtClean="0">
                <a:ln>
                  <a:noFill/>
                </a:ln>
                <a:solidFill>
                  <a:schemeClr val="tx1"/>
                </a:solidFill>
                <a:effectLst/>
                <a:latin typeface="Calibri" pitchFamily="34" charset="0"/>
                <a:ea typeface="Calibri" pitchFamily="34" charset="0"/>
                <a:cs typeface="AdvTTR" charset="0"/>
              </a:rPr>
              <a:t> </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 = D, then h = 4.7 cm also</a:t>
            </a:r>
            <a:endParaRPr kumimoji="0" lang="en-US"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So, V = π(4.7)</a:t>
            </a:r>
            <a:r>
              <a:rPr kumimoji="0" lang="en-US" b="0"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3</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/4 = 81.5 cm</a:t>
            </a:r>
            <a:r>
              <a:rPr kumimoji="0" lang="en-US" b="0"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3</a:t>
            </a:r>
            <a:endParaRPr kumimoji="0" lang="en-US" b="0" i="0" u="none" strike="noStrike" cap="none" normalizeH="0" baseline="0" dirty="0" smtClean="0">
              <a:ln>
                <a:noFill/>
              </a:ln>
              <a:solidFill>
                <a:schemeClr val="tx1"/>
              </a:solidFill>
              <a:effectLst/>
              <a:latin typeface="Calibri" pitchFamily="34" charset="0"/>
              <a:cs typeface="Arial" pitchFamily="34" charset="0"/>
            </a:endParaRPr>
          </a:p>
        </p:txBody>
      </p:sp>
      <p:sp>
        <p:nvSpPr>
          <p:cNvPr id="51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16" name="Group 15"/>
          <p:cNvGrpSpPr/>
          <p:nvPr/>
        </p:nvGrpSpPr>
        <p:grpSpPr>
          <a:xfrm>
            <a:off x="2133600" y="1905000"/>
            <a:ext cx="3429000" cy="1728789"/>
            <a:chOff x="2133600" y="1905000"/>
            <a:chExt cx="3429000" cy="1728789"/>
          </a:xfrm>
        </p:grpSpPr>
        <p:grpSp>
          <p:nvGrpSpPr>
            <p:cNvPr id="15" name="Group 14"/>
            <p:cNvGrpSpPr/>
            <p:nvPr/>
          </p:nvGrpSpPr>
          <p:grpSpPr>
            <a:xfrm>
              <a:off x="2133600" y="1905000"/>
              <a:ext cx="3429000" cy="1728789"/>
              <a:chOff x="2133600" y="1905000"/>
              <a:chExt cx="3429000" cy="1728789"/>
            </a:xfrm>
          </p:grpSpPr>
          <p:pic>
            <p:nvPicPr>
              <p:cNvPr id="12291" name="Picture 3"/>
              <p:cNvPicPr>
                <a:picLocks noChangeAspect="1" noChangeArrowheads="1"/>
              </p:cNvPicPr>
              <p:nvPr/>
            </p:nvPicPr>
            <p:blipFill>
              <a:blip r:embed="rId4" cstate="print"/>
              <a:srcRect/>
              <a:stretch>
                <a:fillRect/>
              </a:stretch>
            </p:blipFill>
            <p:spPr bwMode="auto">
              <a:xfrm>
                <a:off x="2133600" y="1905000"/>
                <a:ext cx="3429000" cy="1728789"/>
              </a:xfrm>
              <a:prstGeom prst="rect">
                <a:avLst/>
              </a:prstGeom>
              <a:noFill/>
              <a:ln w="9525">
                <a:noFill/>
                <a:miter lim="800000"/>
                <a:headEnd/>
                <a:tailEnd/>
              </a:ln>
            </p:spPr>
          </p:pic>
          <p:sp>
            <p:nvSpPr>
              <p:cNvPr id="11" name="TextBox 10"/>
              <p:cNvSpPr txBox="1"/>
              <p:nvPr/>
            </p:nvSpPr>
            <p:spPr>
              <a:xfrm>
                <a:off x="4572000" y="3048000"/>
                <a:ext cx="762000" cy="369332"/>
              </a:xfrm>
              <a:prstGeom prst="rect">
                <a:avLst/>
              </a:prstGeom>
              <a:solidFill>
                <a:schemeClr val="bg1"/>
              </a:solidFill>
            </p:spPr>
            <p:txBody>
              <a:bodyPr wrap="square" rtlCol="0">
                <a:spAutoFit/>
              </a:bodyPr>
              <a:lstStyle/>
              <a:p>
                <a:endParaRPr lang="en-US" dirty="0"/>
              </a:p>
            </p:txBody>
          </p:sp>
        </p:grpSp>
        <p:pic>
          <p:nvPicPr>
            <p:cNvPr id="5121" name="Picture 1"/>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4572000" y="2971800"/>
              <a:ext cx="762000" cy="533400"/>
            </a:xfrm>
            <a:prstGeom prst="rect">
              <a:avLst/>
            </a:prstGeom>
            <a:noFill/>
          </p:spPr>
        </p:pic>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382000" y="6172200"/>
            <a:ext cx="457200" cy="457200"/>
          </a:xfrm>
          <a:solidFill>
            <a:srgbClr val="FF0000"/>
          </a:solidFill>
        </p:spPr>
        <p:txBody>
          <a:bodyPr/>
          <a:lstStyle/>
          <a:p>
            <a:fld id="{E2D0005A-0D7F-4CF1-BDB7-26AB72B8AE28}" type="slidenum">
              <a:rPr lang="en-US" smtClean="0">
                <a:solidFill>
                  <a:schemeClr val="tx1"/>
                </a:solidFill>
                <a:latin typeface="Calibri" pitchFamily="34" charset="0"/>
              </a:rPr>
              <a:pPr/>
              <a:t>6</a:t>
            </a:fld>
            <a:endParaRPr lang="en-US">
              <a:solidFill>
                <a:schemeClr val="tx1"/>
              </a:solidFill>
              <a:latin typeface="Calibri" pitchFamily="34" charset="0"/>
            </a:endParaRPr>
          </a:p>
        </p:txBody>
      </p:sp>
      <p:sp>
        <p:nvSpPr>
          <p:cNvPr id="9" name="Rectangle 8"/>
          <p:cNvSpPr/>
          <p:nvPr/>
        </p:nvSpPr>
        <p:spPr>
          <a:xfrm>
            <a:off x="228600" y="0"/>
            <a:ext cx="89154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Lecture 4                                                                            Dr</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a:t>
            </a:r>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K. </a:t>
            </a:r>
            <a:r>
              <a:rPr lang="en-US" sz="2400" b="1" i="1" u="sng" dirty="0" err="1"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endParaRPr>
          </a:p>
        </p:txBody>
      </p:sp>
      <p:sp>
        <p:nvSpPr>
          <p:cNvPr id="6" name="Rectangle 5"/>
          <p:cNvSpPr/>
          <p:nvPr/>
        </p:nvSpPr>
        <p:spPr>
          <a:xfrm>
            <a:off x="304800" y="990600"/>
            <a:ext cx="8458200" cy="4801314"/>
          </a:xfrm>
          <a:prstGeom prst="rect">
            <a:avLst/>
          </a:prstGeom>
        </p:spPr>
        <p:txBody>
          <a:bodyPr wrap="square">
            <a:spAutoFit/>
          </a:bodyPr>
          <a:lstStyle/>
          <a:p>
            <a:pPr algn="just"/>
            <a:r>
              <a:rPr lang="en-US" b="1" dirty="0" smtClean="0">
                <a:solidFill>
                  <a:srgbClr val="C00000"/>
                </a:solidFill>
                <a:latin typeface="Calibri" pitchFamily="34" charset="0"/>
              </a:rPr>
              <a:t>Important Features Of The Sand :</a:t>
            </a:r>
          </a:p>
          <a:p>
            <a:pPr marL="342900" indent="-342900" algn="just">
              <a:buFont typeface="+mj-lt"/>
              <a:buAutoNum type="arabicPeriod"/>
            </a:pPr>
            <a:r>
              <a:rPr lang="en-US" dirty="0" smtClean="0">
                <a:latin typeface="Calibri" pitchFamily="34" charset="0"/>
              </a:rPr>
              <a:t>good refractory properties—capacity to stand up under high temperatures without melting or otherwise degrading. </a:t>
            </a:r>
          </a:p>
          <a:p>
            <a:pPr marL="342900" indent="-342900" algn="just">
              <a:buFont typeface="+mj-lt"/>
              <a:buAutoNum type="arabicPeriod"/>
            </a:pPr>
            <a:r>
              <a:rPr lang="en-US" dirty="0" smtClean="0">
                <a:latin typeface="Calibri" pitchFamily="34" charset="0"/>
              </a:rPr>
              <a:t>distribution of grain size in the mixture, and shape of the individual grains. Small grain size provides a better surface finish on the cast part, but large grain size is more</a:t>
            </a:r>
          </a:p>
          <a:p>
            <a:pPr algn="just"/>
            <a:r>
              <a:rPr lang="en-US" dirty="0" smtClean="0">
                <a:latin typeface="Calibri" pitchFamily="34" charset="0"/>
              </a:rPr>
              <a:t>permeable (to allow escape of gases during pouring). Molds made from grains of irregular shape tend to be stronger than molds of round grains because of interlocking, yet interlocking tends to restrict permeability.</a:t>
            </a:r>
          </a:p>
          <a:p>
            <a:endParaRPr lang="en-US" dirty="0" smtClean="0"/>
          </a:p>
          <a:p>
            <a:pPr algn="just"/>
            <a:r>
              <a:rPr lang="en-US" dirty="0" smtClean="0">
                <a:latin typeface="Calibri" pitchFamily="34" charset="0"/>
              </a:rPr>
              <a:t> Foundry sands are </a:t>
            </a:r>
            <a:r>
              <a:rPr lang="en-US" b="1" dirty="0" smtClean="0">
                <a:latin typeface="Calibri" pitchFamily="34" charset="0"/>
              </a:rPr>
              <a:t>silica (SiO</a:t>
            </a:r>
            <a:r>
              <a:rPr lang="en-US" b="1" baseline="-25000" dirty="0" smtClean="0">
                <a:latin typeface="Calibri" pitchFamily="34" charset="0"/>
              </a:rPr>
              <a:t>2</a:t>
            </a:r>
            <a:r>
              <a:rPr lang="en-US" b="1" dirty="0" smtClean="0">
                <a:latin typeface="Calibri" pitchFamily="34" charset="0"/>
              </a:rPr>
              <a:t>) </a:t>
            </a:r>
            <a:r>
              <a:rPr lang="en-US" dirty="0" smtClean="0">
                <a:latin typeface="Calibri" pitchFamily="34" charset="0"/>
              </a:rPr>
              <a:t>or </a:t>
            </a:r>
            <a:r>
              <a:rPr lang="en-US" b="1" dirty="0" smtClean="0">
                <a:latin typeface="Calibri" pitchFamily="34" charset="0"/>
              </a:rPr>
              <a:t>silica mixed with other minerals</a:t>
            </a:r>
            <a:r>
              <a:rPr lang="en-US" dirty="0" smtClean="0">
                <a:latin typeface="Calibri" pitchFamily="34" charset="0"/>
              </a:rPr>
              <a:t>.</a:t>
            </a:r>
          </a:p>
          <a:p>
            <a:pPr algn="just"/>
            <a:r>
              <a:rPr lang="en-US" dirty="0" smtClean="0">
                <a:latin typeface="Calibri" pitchFamily="34" charset="0"/>
              </a:rPr>
              <a:t> </a:t>
            </a:r>
            <a:r>
              <a:rPr lang="en-US" b="1" i="1" dirty="0" smtClean="0">
                <a:solidFill>
                  <a:srgbClr val="FF0000"/>
                </a:solidFill>
                <a:latin typeface="Calibri" pitchFamily="34" charset="0"/>
              </a:rPr>
              <a:t>In making the mold</a:t>
            </a:r>
            <a:r>
              <a:rPr lang="en-US" dirty="0" smtClean="0">
                <a:latin typeface="Calibri" pitchFamily="34" charset="0"/>
              </a:rPr>
              <a:t>, the grains of sand are held together by a mixture of water and bonding clay. A typical mixture (by volume) is 90% sand, 3% water, and 7% clay. Other bonding agents can be used in place of clay, including organic </a:t>
            </a:r>
            <a:r>
              <a:rPr lang="en-US" dirty="0" smtClean="0">
                <a:latin typeface="Calibri" pitchFamily="34" charset="0"/>
              </a:rPr>
              <a:t>binders </a:t>
            </a:r>
            <a:r>
              <a:rPr lang="en-US" dirty="0" smtClean="0">
                <a:latin typeface="Calibri" pitchFamily="34" charset="0"/>
              </a:rPr>
              <a:t>(e.g., </a:t>
            </a:r>
            <a:r>
              <a:rPr lang="en-US" dirty="0" err="1" smtClean="0">
                <a:latin typeface="Calibri" pitchFamily="34" charset="0"/>
              </a:rPr>
              <a:t>phenolic</a:t>
            </a:r>
            <a:r>
              <a:rPr lang="en-US" dirty="0" smtClean="0">
                <a:latin typeface="Calibri" pitchFamily="34" charset="0"/>
              </a:rPr>
              <a:t> resins) and inorganic binders (e.g., sodium silicate and phosphate). Besides sand and binder, additives are sometimes combined with the mixture to enhance properties such as strength and/or permeability of the mold.</a:t>
            </a:r>
          </a:p>
          <a:p>
            <a:pPr algn="just"/>
            <a:endParaRPr lang="en-US" dirty="0" smtClean="0">
              <a:latin typeface="Calibri" pitchFamily="34" charset="0"/>
            </a:endParaRPr>
          </a:p>
        </p:txBody>
      </p:sp>
      <p:sp>
        <p:nvSpPr>
          <p:cNvPr id="7" name="Rectangle 6"/>
          <p:cNvSpPr/>
          <p:nvPr/>
        </p:nvSpPr>
        <p:spPr>
          <a:xfrm>
            <a:off x="304800" y="533400"/>
            <a:ext cx="4617995" cy="461665"/>
          </a:xfrm>
          <a:prstGeom prst="rect">
            <a:avLst/>
          </a:prstGeom>
        </p:spPr>
        <p:txBody>
          <a:bodyPr wrap="none">
            <a:spAutoFit/>
          </a:bodyPr>
          <a:lstStyle/>
          <a:p>
            <a:r>
              <a:rPr lang="en-US" sz="2400" b="1" dirty="0" smtClean="0">
                <a:solidFill>
                  <a:srgbClr val="C00000"/>
                </a:solidFill>
                <a:latin typeface="Calibri" pitchFamily="34" charset="0"/>
              </a:rPr>
              <a:t>SAND MOLDS AND MOLD MAKING</a:t>
            </a:r>
            <a:endParaRPr lang="en-US" sz="2400" b="1" dirty="0">
              <a:solidFill>
                <a:srgbClr val="C00000"/>
              </a:solidFill>
              <a:latin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458200" y="6172200"/>
            <a:ext cx="457200" cy="457200"/>
          </a:xfrm>
          <a:solidFill>
            <a:srgbClr val="FF0000"/>
          </a:solidFill>
        </p:spPr>
        <p:txBody>
          <a:bodyPr/>
          <a:lstStyle/>
          <a:p>
            <a:fld id="{E2D0005A-0D7F-4CF1-BDB7-26AB72B8AE28}" type="slidenum">
              <a:rPr lang="en-US" smtClean="0">
                <a:solidFill>
                  <a:schemeClr val="tx1"/>
                </a:solidFill>
                <a:latin typeface="Calibri" pitchFamily="34" charset="0"/>
              </a:rPr>
              <a:pPr/>
              <a:t>7</a:t>
            </a:fld>
            <a:endParaRPr lang="en-US">
              <a:solidFill>
                <a:schemeClr val="tx1"/>
              </a:solidFill>
              <a:latin typeface="Calibri" pitchFamily="34" charset="0"/>
            </a:endParaRPr>
          </a:p>
        </p:txBody>
      </p:sp>
      <p:sp>
        <p:nvSpPr>
          <p:cNvPr id="6" name="Rectangle 5"/>
          <p:cNvSpPr/>
          <p:nvPr/>
        </p:nvSpPr>
        <p:spPr>
          <a:xfrm>
            <a:off x="228600" y="0"/>
            <a:ext cx="89154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Lecture 4                                                                         Dr</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a:t>
            </a:r>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K. </a:t>
            </a:r>
            <a:r>
              <a:rPr lang="en-US" sz="2400" b="1" i="1" u="sng" dirty="0" err="1"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endParaRPr>
          </a:p>
        </p:txBody>
      </p:sp>
      <p:sp>
        <p:nvSpPr>
          <p:cNvPr id="4" name="Rectangle 3"/>
          <p:cNvSpPr/>
          <p:nvPr/>
        </p:nvSpPr>
        <p:spPr>
          <a:xfrm>
            <a:off x="304800" y="457200"/>
            <a:ext cx="8610600" cy="6217087"/>
          </a:xfrm>
          <a:prstGeom prst="rect">
            <a:avLst/>
          </a:prstGeom>
        </p:spPr>
        <p:txBody>
          <a:bodyPr wrap="square">
            <a:spAutoFit/>
          </a:bodyPr>
          <a:lstStyle/>
          <a:p>
            <a:pPr algn="just"/>
            <a:r>
              <a:rPr lang="en-US" b="1" dirty="0" smtClean="0">
                <a:solidFill>
                  <a:srgbClr val="FF0000"/>
                </a:solidFill>
                <a:latin typeface="Calibri" pitchFamily="34" charset="0"/>
              </a:rPr>
              <a:t>Several indicators are used to determine the quality of the sand mold:</a:t>
            </a:r>
          </a:p>
          <a:p>
            <a:pPr marL="342900" indent="-342900" algn="just">
              <a:buFont typeface="+mj-lt"/>
              <a:buAutoNum type="arabicParenR"/>
            </a:pPr>
            <a:r>
              <a:rPr lang="en-US" b="1" dirty="0" smtClean="0">
                <a:latin typeface="Calibri" pitchFamily="34" charset="0"/>
              </a:rPr>
              <a:t>Strength</a:t>
            </a:r>
            <a:r>
              <a:rPr lang="en-US" dirty="0" smtClean="0">
                <a:latin typeface="Calibri" pitchFamily="34" charset="0"/>
              </a:rPr>
              <a:t>—the mold’s ability to maintain its shape and resist erosion caused by the flow of molten metal; it depends on </a:t>
            </a:r>
            <a:r>
              <a:rPr lang="en-US" i="1" dirty="0" smtClean="0">
                <a:latin typeface="Calibri" pitchFamily="34" charset="0"/>
              </a:rPr>
              <a:t>grain shape, adhesive qualities of the binder;</a:t>
            </a:r>
            <a:endParaRPr lang="en-US" dirty="0" smtClean="0">
              <a:latin typeface="Calibri" pitchFamily="34" charset="0"/>
            </a:endParaRPr>
          </a:p>
          <a:p>
            <a:pPr marL="342900" indent="-342900" algn="just">
              <a:buFont typeface="+mj-lt"/>
              <a:buAutoNum type="arabicParenR"/>
            </a:pPr>
            <a:r>
              <a:rPr lang="en-US" b="1" dirty="0" smtClean="0">
                <a:latin typeface="Calibri" pitchFamily="34" charset="0"/>
              </a:rPr>
              <a:t>Permeability</a:t>
            </a:r>
            <a:r>
              <a:rPr lang="en-US" dirty="0" smtClean="0">
                <a:latin typeface="Calibri" pitchFamily="34" charset="0"/>
              </a:rPr>
              <a:t>—capacity of the mold to allow hot air and gases from the casting operation to pass through the voids in the sand; </a:t>
            </a:r>
          </a:p>
          <a:p>
            <a:pPr marL="342900" indent="-342900" algn="just">
              <a:buFont typeface="+mj-lt"/>
              <a:buAutoNum type="arabicParenR"/>
            </a:pPr>
            <a:r>
              <a:rPr lang="en-US" b="1" dirty="0" smtClean="0">
                <a:latin typeface="Calibri" pitchFamily="34" charset="0"/>
              </a:rPr>
              <a:t>Thermal stability</a:t>
            </a:r>
            <a:r>
              <a:rPr lang="en-US" dirty="0" smtClean="0">
                <a:latin typeface="Calibri" pitchFamily="34" charset="0"/>
              </a:rPr>
              <a:t>—ability of the sand at the surface of the mold cavity to resist cracking and buckling upon contact with the molten metal;</a:t>
            </a:r>
          </a:p>
          <a:p>
            <a:pPr marL="342900" indent="-342900" algn="just">
              <a:buFont typeface="+mj-lt"/>
              <a:buAutoNum type="arabicParenR"/>
            </a:pPr>
            <a:r>
              <a:rPr lang="en-US" b="1" dirty="0" smtClean="0">
                <a:latin typeface="Calibri" pitchFamily="34" charset="0"/>
              </a:rPr>
              <a:t>Collapsibility</a:t>
            </a:r>
            <a:r>
              <a:rPr lang="en-US" dirty="0" smtClean="0">
                <a:latin typeface="Calibri" pitchFamily="34" charset="0"/>
              </a:rPr>
              <a:t>—ability of the mold to give way and allow the casting to shrink without cracking the casting; it also refers to the ability to remove the sand from the casting during cleaning; </a:t>
            </a:r>
          </a:p>
          <a:p>
            <a:pPr marL="342900" indent="-342900" algn="just">
              <a:buFont typeface="+mj-lt"/>
              <a:buAutoNum type="arabicParenR"/>
            </a:pPr>
            <a:r>
              <a:rPr lang="en-US" b="1" dirty="0" smtClean="0">
                <a:latin typeface="Calibri" pitchFamily="34" charset="0"/>
              </a:rPr>
              <a:t>Reusability</a:t>
            </a:r>
            <a:r>
              <a:rPr lang="en-US" dirty="0" smtClean="0">
                <a:latin typeface="Calibri" pitchFamily="34" charset="0"/>
              </a:rPr>
              <a:t>—the ability to reuse the sand from the broken mold to make other molds.</a:t>
            </a:r>
          </a:p>
          <a:p>
            <a:pPr marL="342900" indent="-342900" algn="just"/>
            <a:endParaRPr lang="en-US" b="1" dirty="0" smtClean="0">
              <a:solidFill>
                <a:srgbClr val="FF0000"/>
              </a:solidFill>
              <a:latin typeface="Calibri" pitchFamily="34" charset="0"/>
            </a:endParaRPr>
          </a:p>
          <a:p>
            <a:r>
              <a:rPr lang="en-US" sz="2000" b="1" dirty="0" smtClean="0">
                <a:solidFill>
                  <a:srgbClr val="C00000"/>
                </a:solidFill>
                <a:latin typeface="Calibri" pitchFamily="34" charset="0"/>
              </a:rPr>
              <a:t>Types of Sand molds :</a:t>
            </a:r>
          </a:p>
          <a:p>
            <a:pPr marL="342900" indent="-342900" algn="just">
              <a:buFont typeface="+mj-lt"/>
              <a:buAutoNum type="arabicPeriod"/>
            </a:pPr>
            <a:r>
              <a:rPr lang="en-US" b="1" dirty="0" smtClean="0">
                <a:solidFill>
                  <a:srgbClr val="FF0000"/>
                </a:solidFill>
                <a:latin typeface="Calibri" pitchFamily="34" charset="0"/>
              </a:rPr>
              <a:t>Green-sand Molds </a:t>
            </a:r>
            <a:r>
              <a:rPr lang="en-US" dirty="0" smtClean="0">
                <a:latin typeface="Calibri" pitchFamily="34" charset="0"/>
              </a:rPr>
              <a:t>which are made of a mixture of sand, clay, and water. the mold contains moisture at the time of pouring. </a:t>
            </a:r>
          </a:p>
          <a:p>
            <a:pPr marL="342900" indent="-342900" algn="just"/>
            <a:r>
              <a:rPr lang="en-US" b="1" dirty="0" smtClean="0">
                <a:latin typeface="Calibri" pitchFamily="34" charset="0"/>
              </a:rPr>
              <a:t>Advantages </a:t>
            </a:r>
          </a:p>
          <a:p>
            <a:pPr marL="342900" indent="-342900" algn="just">
              <a:buFont typeface="+mj-lt"/>
              <a:buAutoNum type="arabicPeriod"/>
            </a:pPr>
            <a:r>
              <a:rPr lang="en-US" dirty="0" smtClean="0">
                <a:latin typeface="Calibri" pitchFamily="34" charset="0"/>
              </a:rPr>
              <a:t>Green-sand molds possess sufficient strength for most applications</a:t>
            </a:r>
          </a:p>
          <a:p>
            <a:pPr marL="342900" indent="-342900" algn="just">
              <a:buFont typeface="+mj-lt"/>
              <a:buAutoNum type="arabicPeriod"/>
            </a:pPr>
            <a:r>
              <a:rPr lang="en-US" dirty="0" smtClean="0">
                <a:latin typeface="Calibri" pitchFamily="34" charset="0"/>
              </a:rPr>
              <a:t>good collapsibility</a:t>
            </a:r>
          </a:p>
          <a:p>
            <a:pPr marL="342900" indent="-342900" algn="just">
              <a:buFont typeface="+mj-lt"/>
              <a:buAutoNum type="arabicPeriod"/>
            </a:pPr>
            <a:r>
              <a:rPr lang="en-US" dirty="0" smtClean="0">
                <a:latin typeface="Calibri" pitchFamily="34" charset="0"/>
              </a:rPr>
              <a:t>good permeability</a:t>
            </a:r>
          </a:p>
          <a:p>
            <a:pPr marL="342900" indent="-342900" algn="just">
              <a:buFont typeface="+mj-lt"/>
              <a:buAutoNum type="arabicPeriod"/>
            </a:pPr>
            <a:r>
              <a:rPr lang="en-US" dirty="0" smtClean="0">
                <a:latin typeface="Calibri" pitchFamily="34" charset="0"/>
              </a:rPr>
              <a:t>good reusability</a:t>
            </a:r>
          </a:p>
          <a:p>
            <a:pPr marL="342900" indent="-342900" algn="just">
              <a:buFont typeface="+mj-lt"/>
              <a:buAutoNum type="arabicPeriod"/>
            </a:pPr>
            <a:r>
              <a:rPr lang="en-US" dirty="0" smtClean="0">
                <a:latin typeface="Calibri" pitchFamily="34" charset="0"/>
              </a:rPr>
              <a:t>They are </a:t>
            </a:r>
            <a:r>
              <a:rPr lang="en-US" dirty="0" smtClean="0">
                <a:latin typeface="Calibri" pitchFamily="34" charset="0"/>
              </a:rPr>
              <a:t>the least expensive of the molds.</a:t>
            </a:r>
          </a:p>
          <a:p>
            <a:pPr marL="342900" indent="-342900" algn="just">
              <a:buFont typeface="+mj-lt"/>
              <a:buAutoNum type="arabicPeriod"/>
            </a:pPr>
            <a:r>
              <a:rPr lang="en-US" dirty="0" smtClean="0">
                <a:latin typeface="Calibri" pitchFamily="34" charset="0"/>
              </a:rPr>
              <a:t>They are the most widely </a:t>
            </a:r>
            <a:r>
              <a:rPr lang="en-US" dirty="0" smtClean="0">
                <a:latin typeface="Calibri" pitchFamily="34" charset="0"/>
              </a:rPr>
              <a:t>used, </a:t>
            </a:r>
            <a:endParaRPr lang="en-US" dirty="0" smtClean="0">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458200" y="6248400"/>
            <a:ext cx="457200" cy="457200"/>
          </a:xfrm>
          <a:solidFill>
            <a:srgbClr val="FF0000"/>
          </a:solidFill>
        </p:spPr>
        <p:txBody>
          <a:bodyPr/>
          <a:lstStyle/>
          <a:p>
            <a:pPr algn="just"/>
            <a:fld id="{E2D0005A-0D7F-4CF1-BDB7-26AB72B8AE28}" type="slidenum">
              <a:rPr lang="en-US" smtClean="0">
                <a:latin typeface="Calibri" pitchFamily="34" charset="0"/>
              </a:rPr>
              <a:pPr algn="just"/>
              <a:t>8</a:t>
            </a:fld>
            <a:endParaRPr lang="en-US" dirty="0">
              <a:latin typeface="Calibri" pitchFamily="34" charset="0"/>
            </a:endParaRPr>
          </a:p>
        </p:txBody>
      </p:sp>
      <p:sp>
        <p:nvSpPr>
          <p:cNvPr id="7" name="Rectangle 6"/>
          <p:cNvSpPr/>
          <p:nvPr/>
        </p:nvSpPr>
        <p:spPr>
          <a:xfrm>
            <a:off x="228600" y="0"/>
            <a:ext cx="89154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Lecture 4                                                                           Dr</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a:t>
            </a:r>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K. </a:t>
            </a:r>
            <a:r>
              <a:rPr lang="en-US" sz="2400" b="1" i="1" u="sng" dirty="0" err="1"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endParaRPr>
          </a:p>
        </p:txBody>
      </p:sp>
      <p:sp>
        <p:nvSpPr>
          <p:cNvPr id="4" name="Rectangle 3"/>
          <p:cNvSpPr/>
          <p:nvPr/>
        </p:nvSpPr>
        <p:spPr>
          <a:xfrm>
            <a:off x="381000" y="609600"/>
            <a:ext cx="8458200" cy="4247317"/>
          </a:xfrm>
          <a:prstGeom prst="rect">
            <a:avLst/>
          </a:prstGeom>
        </p:spPr>
        <p:txBody>
          <a:bodyPr wrap="square">
            <a:spAutoFit/>
          </a:bodyPr>
          <a:lstStyle/>
          <a:p>
            <a:pPr algn="just"/>
            <a:r>
              <a:rPr lang="en-US" b="1" dirty="0" smtClean="0">
                <a:latin typeface="Calibri" pitchFamily="34" charset="0"/>
              </a:rPr>
              <a:t>Disadvantages</a:t>
            </a:r>
          </a:p>
          <a:p>
            <a:pPr marL="342900" indent="-342900" algn="just">
              <a:buFont typeface="+mj-lt"/>
              <a:buAutoNum type="arabicPeriod"/>
            </a:pPr>
            <a:r>
              <a:rPr lang="en-US" dirty="0" smtClean="0">
                <a:latin typeface="Calibri" pitchFamily="34" charset="0"/>
              </a:rPr>
              <a:t>Moisture in the sand can cause defects in some castings, depending on the metal and geometry of the part</a:t>
            </a:r>
            <a:r>
              <a:rPr lang="en-US" dirty="0" smtClean="0">
                <a:latin typeface="Calibri" pitchFamily="34" charset="0"/>
              </a:rPr>
              <a:t>.</a:t>
            </a:r>
          </a:p>
          <a:p>
            <a:pPr marL="342900" indent="-342900" algn="just"/>
            <a:endParaRPr lang="en-US" b="1" dirty="0" smtClean="0">
              <a:latin typeface="Calibri" pitchFamily="34" charset="0"/>
            </a:endParaRPr>
          </a:p>
          <a:p>
            <a:pPr algn="just"/>
            <a:r>
              <a:rPr lang="en-US" b="1" dirty="0" smtClean="0">
                <a:solidFill>
                  <a:srgbClr val="FF0000"/>
                </a:solidFill>
                <a:latin typeface="Calibri" pitchFamily="34" charset="0"/>
              </a:rPr>
              <a:t>2. Dry-sand molds </a:t>
            </a:r>
            <a:r>
              <a:rPr lang="en-US" dirty="0" smtClean="0">
                <a:latin typeface="Calibri" pitchFamily="34" charset="0"/>
              </a:rPr>
              <a:t>is made using organic binders rather than clay, and the mold is baked in a large oven at temperatures ranging from 200ᴼC to </a:t>
            </a:r>
            <a:r>
              <a:rPr lang="en-US" dirty="0" smtClean="0">
                <a:latin typeface="Calibri" pitchFamily="34" charset="0"/>
              </a:rPr>
              <a:t>320ᴼC. Oven </a:t>
            </a:r>
            <a:r>
              <a:rPr lang="en-US" dirty="0" smtClean="0">
                <a:latin typeface="Calibri" pitchFamily="34" charset="0"/>
              </a:rPr>
              <a:t>baking strengthens the mold and hardens the cavity surface. </a:t>
            </a:r>
          </a:p>
          <a:p>
            <a:pPr algn="just"/>
            <a:r>
              <a:rPr lang="en-US" b="1" dirty="0" smtClean="0">
                <a:latin typeface="Calibri" pitchFamily="34" charset="0"/>
              </a:rPr>
              <a:t>Advantages</a:t>
            </a:r>
          </a:p>
          <a:p>
            <a:pPr marL="342900" indent="-342900" algn="just">
              <a:buFont typeface="+mj-lt"/>
              <a:buAutoNum type="arabicPeriod"/>
            </a:pPr>
            <a:r>
              <a:rPr lang="en-US" dirty="0" smtClean="0">
                <a:latin typeface="Calibri" pitchFamily="34" charset="0"/>
              </a:rPr>
              <a:t>A dry sand mold provides better dimensional control in the cast product, compared to green-sand molding. </a:t>
            </a:r>
          </a:p>
          <a:p>
            <a:pPr algn="just"/>
            <a:r>
              <a:rPr lang="en-US" b="1" dirty="0" smtClean="0">
                <a:latin typeface="Calibri" pitchFamily="34" charset="0"/>
              </a:rPr>
              <a:t>Disadvantages </a:t>
            </a:r>
          </a:p>
          <a:p>
            <a:pPr marL="342900" indent="-342900" algn="just">
              <a:buFont typeface="+mj-lt"/>
              <a:buAutoNum type="arabicPeriod"/>
            </a:pPr>
            <a:r>
              <a:rPr lang="en-US" dirty="0" smtClean="0">
                <a:latin typeface="Calibri" pitchFamily="34" charset="0"/>
              </a:rPr>
              <a:t>dry-sand molding is more expensive</a:t>
            </a:r>
          </a:p>
          <a:p>
            <a:pPr marL="342900" indent="-342900" algn="just">
              <a:buFont typeface="+mj-lt"/>
              <a:buAutoNum type="arabicPeriod"/>
            </a:pPr>
            <a:r>
              <a:rPr lang="en-US" dirty="0" smtClean="0">
                <a:latin typeface="Calibri" pitchFamily="34" charset="0"/>
              </a:rPr>
              <a:t>production rate is reduced because of drying time. </a:t>
            </a:r>
          </a:p>
          <a:p>
            <a:pPr marL="342900" indent="-342900" algn="just">
              <a:buFont typeface="+mj-lt"/>
              <a:buAutoNum type="arabicPeriod"/>
            </a:pPr>
            <a:r>
              <a:rPr lang="en-US" dirty="0" smtClean="0">
                <a:latin typeface="Calibri" pitchFamily="34" charset="0"/>
              </a:rPr>
              <a:t>Applications are generally limited to medium and large castings in low to medium production rates.</a:t>
            </a:r>
            <a:endParaRPr lang="en-US" b="1" dirty="0" smtClean="0">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458200" y="6248400"/>
            <a:ext cx="457200" cy="457200"/>
          </a:xfrm>
          <a:solidFill>
            <a:srgbClr val="FF0000"/>
          </a:solidFill>
        </p:spPr>
        <p:txBody>
          <a:bodyPr/>
          <a:lstStyle/>
          <a:p>
            <a:pPr algn="just"/>
            <a:fld id="{E2D0005A-0D7F-4CF1-BDB7-26AB72B8AE28}" type="slidenum">
              <a:rPr lang="en-US" smtClean="0">
                <a:latin typeface="Calibri" pitchFamily="34" charset="0"/>
              </a:rPr>
              <a:pPr algn="just"/>
              <a:t>9</a:t>
            </a:fld>
            <a:endParaRPr lang="en-US" dirty="0">
              <a:latin typeface="Calibri" pitchFamily="34" charset="0"/>
            </a:endParaRPr>
          </a:p>
        </p:txBody>
      </p:sp>
      <p:sp>
        <p:nvSpPr>
          <p:cNvPr id="7" name="Rectangle 6"/>
          <p:cNvSpPr/>
          <p:nvPr/>
        </p:nvSpPr>
        <p:spPr>
          <a:xfrm>
            <a:off x="228600" y="0"/>
            <a:ext cx="89154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Lecture 4                                                                           Dr</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a:t>
            </a:r>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K. </a:t>
            </a:r>
            <a:r>
              <a:rPr lang="en-US" sz="2400" b="1" i="1" u="sng" dirty="0" err="1"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endParaRPr>
          </a:p>
        </p:txBody>
      </p:sp>
      <p:sp>
        <p:nvSpPr>
          <p:cNvPr id="5" name="Rectangle 4"/>
          <p:cNvSpPr/>
          <p:nvPr/>
        </p:nvSpPr>
        <p:spPr>
          <a:xfrm>
            <a:off x="304800" y="609600"/>
            <a:ext cx="7924800" cy="3970318"/>
          </a:xfrm>
          <a:prstGeom prst="rect">
            <a:avLst/>
          </a:prstGeom>
        </p:spPr>
        <p:txBody>
          <a:bodyPr wrap="square">
            <a:spAutoFit/>
          </a:bodyPr>
          <a:lstStyle/>
          <a:p>
            <a:pPr algn="just"/>
            <a:r>
              <a:rPr lang="en-US" b="1" dirty="0" smtClean="0">
                <a:solidFill>
                  <a:srgbClr val="FF0000"/>
                </a:solidFill>
                <a:latin typeface="Calibri" pitchFamily="34" charset="0"/>
              </a:rPr>
              <a:t>Advantages of Sand Casting</a:t>
            </a:r>
          </a:p>
          <a:p>
            <a:pPr algn="just"/>
            <a:r>
              <a:rPr lang="en-US" dirty="0" smtClean="0">
                <a:latin typeface="Calibri" pitchFamily="34" charset="0"/>
              </a:rPr>
              <a:t>1) Almost no limit on size, shape, weight or complexity.</a:t>
            </a:r>
          </a:p>
          <a:p>
            <a:pPr algn="just"/>
            <a:r>
              <a:rPr lang="en-US" dirty="0" smtClean="0">
                <a:latin typeface="Calibri" pitchFamily="34" charset="0"/>
              </a:rPr>
              <a:t>2) Sand Casting process can be performed on any metal that can be heated to the liquid state. </a:t>
            </a:r>
          </a:p>
          <a:p>
            <a:pPr algn="just"/>
            <a:r>
              <a:rPr lang="en-US" dirty="0" smtClean="0">
                <a:latin typeface="Calibri" pitchFamily="34" charset="0"/>
              </a:rPr>
              <a:t>3) Sand Casting is the easiest and quickest way (technique) from drawing (design) to the production. </a:t>
            </a:r>
          </a:p>
          <a:p>
            <a:pPr algn="just"/>
            <a:r>
              <a:rPr lang="en-US" dirty="0" smtClean="0">
                <a:latin typeface="Calibri" pitchFamily="34" charset="0"/>
              </a:rPr>
              <a:t>4)  low cost.</a:t>
            </a:r>
          </a:p>
          <a:p>
            <a:pPr algn="just"/>
            <a:endParaRPr lang="en-US" dirty="0" smtClean="0">
              <a:latin typeface="Calibri" pitchFamily="34" charset="0"/>
            </a:endParaRPr>
          </a:p>
          <a:p>
            <a:pPr algn="just"/>
            <a:r>
              <a:rPr lang="en-US" b="1" dirty="0" smtClean="0">
                <a:solidFill>
                  <a:srgbClr val="FF0000"/>
                </a:solidFill>
                <a:latin typeface="Calibri" pitchFamily="34" charset="0"/>
              </a:rPr>
              <a:t>Disadvantages of Sand Casting </a:t>
            </a:r>
          </a:p>
          <a:p>
            <a:pPr algn="just"/>
            <a:r>
              <a:rPr lang="en-US" dirty="0" smtClean="0">
                <a:latin typeface="Calibri" pitchFamily="34" charset="0"/>
              </a:rPr>
              <a:t>1) Limitation on mechanical properties </a:t>
            </a:r>
          </a:p>
          <a:p>
            <a:pPr algn="just"/>
            <a:r>
              <a:rPr lang="en-US" dirty="0" smtClean="0">
                <a:latin typeface="Calibri" pitchFamily="34" charset="0"/>
              </a:rPr>
              <a:t>2) Porosity (empty spaces within the metal - reduces the strength of metal) </a:t>
            </a:r>
          </a:p>
          <a:p>
            <a:pPr algn="just"/>
            <a:r>
              <a:rPr lang="en-US" dirty="0" smtClean="0">
                <a:latin typeface="Calibri" pitchFamily="34" charset="0"/>
              </a:rPr>
              <a:t>3) Poor dimensional accuracy and surface finish </a:t>
            </a:r>
          </a:p>
          <a:p>
            <a:pPr algn="just"/>
            <a:r>
              <a:rPr lang="en-US" dirty="0" smtClean="0">
                <a:latin typeface="Calibri" pitchFamily="34" charset="0"/>
              </a:rPr>
              <a:t>4) Safety hazards to humans and environmental problems </a:t>
            </a:r>
          </a:p>
          <a:p>
            <a:pPr algn="just"/>
            <a:r>
              <a:rPr lang="en-US" dirty="0" smtClean="0">
                <a:latin typeface="Calibri" pitchFamily="34" charset="0"/>
              </a:rPr>
              <a:t>5) Removal of pattern of the thin and small parts is very difficult </a:t>
            </a:r>
            <a:endParaRPr lang="en-US" dirty="0">
              <a:latin typeface="Calibri"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4499</TotalTime>
  <Words>1619</Words>
  <Application>Microsoft Office PowerPoint</Application>
  <PresentationFormat>On-screen Show (4:3)</PresentationFormat>
  <Paragraphs>106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Equity</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lappie</dc:creator>
  <cp:lastModifiedBy>lappie</cp:lastModifiedBy>
  <cp:revision>151</cp:revision>
  <dcterms:created xsi:type="dcterms:W3CDTF">2017-08-12T11:37:44Z</dcterms:created>
  <dcterms:modified xsi:type="dcterms:W3CDTF">2017-11-12T19:52:21Z</dcterms:modified>
</cp:coreProperties>
</file>